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88" r:id="rId6"/>
    <p:sldId id="284" r:id="rId7"/>
    <p:sldId id="291" r:id="rId8"/>
    <p:sldId id="302" r:id="rId9"/>
    <p:sldId id="295" r:id="rId10"/>
    <p:sldId id="296" r:id="rId11"/>
    <p:sldId id="269" r:id="rId12"/>
    <p:sldId id="300" r:id="rId13"/>
    <p:sldId id="298" r:id="rId14"/>
    <p:sldId id="299" r:id="rId15"/>
    <p:sldId id="297" r:id="rId16"/>
    <p:sldId id="303" r:id="rId17"/>
    <p:sldId id="285" r:id="rId18"/>
  </p:sldIdLst>
  <p:sldSz cx="9144000" cy="5143500" type="screen16x9"/>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3" autoAdjust="0"/>
  </p:normalViewPr>
  <p:slideViewPr>
    <p:cSldViewPr>
      <p:cViewPr>
        <p:scale>
          <a:sx n="70" d="100"/>
          <a:sy n="70" d="100"/>
        </p:scale>
        <p:origin x="-1164" y="-630"/>
      </p:cViewPr>
      <p:guideLst>
        <p:guide orient="horz" pos="1620"/>
        <p:guide pos="2880"/>
      </p:guideLst>
    </p:cSldViewPr>
  </p:slideViewPr>
  <p:notesTextViewPr>
    <p:cViewPr>
      <p:scale>
        <a:sx n="1" d="1"/>
        <a:sy n="1" d="1"/>
      </p:scale>
      <p:origin x="0" y="0"/>
    </p:cViewPr>
  </p:notesTextViewPr>
  <p:notesViewPr>
    <p:cSldViewPr showGuides="1">
      <p:cViewPr varScale="1">
        <p:scale>
          <a:sx n="50" d="100"/>
          <a:sy n="50" d="100"/>
        </p:scale>
        <p:origin x="-2850" y="-102"/>
      </p:cViewPr>
      <p:guideLst>
        <p:guide orient="horz" pos="3132"/>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GOV\Data\GaaG5\Surveys\SHRM%20survey\2016%20Final%20survey%20and%20documents\data%20and%20analysis\Copy%20of%20SHRM%202016%20-%20Data%20cleaning%203.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ain.oecd.org\sdataGOV\Data\GaaG5\Surveys\SHRM%20survey\2016%20Final%20survey%20and%20documents\data%20and%20analysis\Copy%20of%20SHRM%202016%20-%20Data%20cleaning%203.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ain.oecd.org\sdataGOV\Data\GaaG5\Surveys\SHRM%20survey\2016%20Final%20survey%20and%20documents\data%20and%20analysis\Copy%20of%20SHRM%202016%20-%20Data%20cleaning%203.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autoTitleDeleted val="1"/>
    <c:plotArea>
      <c:layout/>
      <c:barChart>
        <c:barDir val="bar"/>
        <c:grouping val="stacked"/>
        <c:ser>
          <c:idx val="0"/>
          <c:order val="0"/>
          <c:tx>
            <c:strRef>
              <c:f>'Q35 (Recr. Composite)'!$C$45</c:f>
              <c:strCache>
                <c:ptCount val="1"/>
                <c:pt idx="0">
                  <c:v>Total OECD 35</c:v>
                </c:pt>
              </c:strCache>
            </c:strRef>
          </c:tx>
          <c:cat>
            <c:strRef>
              <c:f>'Q35 (Recr. Composite)'!$B$46:$B$53</c:f>
              <c:strCache>
                <c:ptCount val="8"/>
                <c:pt idx="0">
                  <c:v>Other</c:v>
                </c:pt>
                <c:pt idx="1">
                  <c:v>Recruitment firms </c:v>
                </c:pt>
                <c:pt idx="2">
                  <c:v>Assessment centre methodologies</c:v>
                </c:pt>
                <c:pt idx="3">
                  <c:v>Shortlist of possible candidates is prepared jointly by the HR department of the organization and the recruiting department</c:v>
                </c:pt>
                <c:pt idx="4">
                  <c:v>Structured interviews</c:v>
                </c:pt>
                <c:pt idx="5">
                  <c:v>Recruitments are made with panels</c:v>
                </c:pt>
                <c:pt idx="6">
                  <c:v>Standardized exams</c:v>
                </c:pt>
                <c:pt idx="7">
                  <c:v>All vacancies are published</c:v>
                </c:pt>
              </c:strCache>
            </c:strRef>
          </c:cat>
          <c:val>
            <c:numRef>
              <c:f>'Q35 (Recr. Composite)'!$C$46:$C$53</c:f>
              <c:numCache>
                <c:formatCode>General</c:formatCode>
                <c:ptCount val="8"/>
                <c:pt idx="0">
                  <c:v>6</c:v>
                </c:pt>
                <c:pt idx="1">
                  <c:v>10</c:v>
                </c:pt>
                <c:pt idx="2">
                  <c:v>16</c:v>
                </c:pt>
                <c:pt idx="3">
                  <c:v>17</c:v>
                </c:pt>
                <c:pt idx="4">
                  <c:v>22</c:v>
                </c:pt>
                <c:pt idx="5">
                  <c:v>23</c:v>
                </c:pt>
                <c:pt idx="6">
                  <c:v>24</c:v>
                </c:pt>
                <c:pt idx="7">
                  <c:v>30</c:v>
                </c:pt>
              </c:numCache>
            </c:numRef>
          </c:val>
        </c:ser>
        <c:dLbls/>
        <c:overlap val="100"/>
        <c:axId val="75752576"/>
        <c:axId val="75754112"/>
      </c:barChart>
      <c:catAx>
        <c:axId val="75752576"/>
        <c:scaling>
          <c:orientation val="minMax"/>
        </c:scaling>
        <c:axPos val="l"/>
        <c:tickLblPos val="nextTo"/>
        <c:txPr>
          <a:bodyPr/>
          <a:lstStyle/>
          <a:p>
            <a:pPr>
              <a:defRPr sz="1200" b="1">
                <a:latin typeface="Segoe UI Light" panose="020B0502040204020203" pitchFamily="34" charset="0"/>
              </a:defRPr>
            </a:pPr>
            <a:endParaRPr lang="el-GR"/>
          </a:p>
        </c:txPr>
        <c:crossAx val="75754112"/>
        <c:crosses val="autoZero"/>
        <c:auto val="1"/>
        <c:lblAlgn val="ctr"/>
        <c:lblOffset val="100"/>
      </c:catAx>
      <c:valAx>
        <c:axId val="75754112"/>
        <c:scaling>
          <c:orientation val="minMax"/>
        </c:scaling>
        <c:axPos val="b"/>
        <c:majorGridlines/>
        <c:numFmt formatCode="General" sourceLinked="1"/>
        <c:tickLblPos val="nextTo"/>
        <c:crossAx val="75752576"/>
        <c:crosses val="autoZero"/>
        <c:crossBetween val="between"/>
      </c:valAx>
    </c:plotArea>
    <c:legend>
      <c:legendPos val="b"/>
      <c:layout/>
      <c:txPr>
        <a:bodyPr/>
        <a:lstStyle/>
        <a:p>
          <a:pPr>
            <a:defRPr sz="1400">
              <a:latin typeface="Segoe UI Light" panose="020B0502040204020203" pitchFamily="34" charset="0"/>
            </a:defRPr>
          </a:pPr>
          <a:endParaRPr lang="el-GR"/>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autoTitleDeleted val="1"/>
    <c:plotArea>
      <c:layout/>
      <c:barChart>
        <c:barDir val="bar"/>
        <c:grouping val="clustered"/>
        <c:ser>
          <c:idx val="0"/>
          <c:order val="0"/>
          <c:tx>
            <c:v>Number of OECD countries</c:v>
          </c:tx>
          <c:cat>
            <c:strRef>
              <c:f>'Q25-Q25a'!$AG$45:$AP$45</c:f>
              <c:strCache>
                <c:ptCount val="10"/>
                <c:pt idx="0">
                  <c:v>Efficiency</c:v>
                </c:pt>
                <c:pt idx="1">
                  <c:v>Interpersonal relationships</c:v>
                </c:pt>
                <c:pt idx="2">
                  <c:v>Professionalism</c:v>
                </c:pt>
                <c:pt idx="3">
                  <c:v>Problem solving</c:v>
                </c:pt>
                <c:pt idx="4">
                  <c:v>Team work</c:v>
                </c:pt>
                <c:pt idx="5">
                  <c:v>Communication</c:v>
                </c:pt>
                <c:pt idx="6">
                  <c:v>Strategic Thinking</c:v>
                </c:pt>
                <c:pt idx="7">
                  <c:v>Achieving results</c:v>
                </c:pt>
                <c:pt idx="8">
                  <c:v>Leadership</c:v>
                </c:pt>
                <c:pt idx="9">
                  <c:v>Values and ethics</c:v>
                </c:pt>
              </c:strCache>
            </c:strRef>
          </c:cat>
          <c:val>
            <c:numRef>
              <c:f>'Q25-Q25a'!$AG$46:$AP$46</c:f>
              <c:numCache>
                <c:formatCode>General</c:formatCode>
                <c:ptCount val="10"/>
                <c:pt idx="0">
                  <c:v>17</c:v>
                </c:pt>
                <c:pt idx="1">
                  <c:v>18</c:v>
                </c:pt>
                <c:pt idx="2">
                  <c:v>18</c:v>
                </c:pt>
                <c:pt idx="3">
                  <c:v>19</c:v>
                </c:pt>
                <c:pt idx="4">
                  <c:v>19</c:v>
                </c:pt>
                <c:pt idx="5">
                  <c:v>20</c:v>
                </c:pt>
                <c:pt idx="6">
                  <c:v>20</c:v>
                </c:pt>
                <c:pt idx="7">
                  <c:v>21</c:v>
                </c:pt>
                <c:pt idx="8">
                  <c:v>21</c:v>
                </c:pt>
                <c:pt idx="9">
                  <c:v>22</c:v>
                </c:pt>
              </c:numCache>
            </c:numRef>
          </c:val>
        </c:ser>
        <c:dLbls/>
        <c:axId val="82258176"/>
        <c:axId val="82264064"/>
      </c:barChart>
      <c:catAx>
        <c:axId val="82258176"/>
        <c:scaling>
          <c:orientation val="minMax"/>
        </c:scaling>
        <c:axPos val="l"/>
        <c:tickLblPos val="nextTo"/>
        <c:txPr>
          <a:bodyPr/>
          <a:lstStyle/>
          <a:p>
            <a:pPr>
              <a:defRPr sz="1200">
                <a:latin typeface="Segoe UI Light" panose="020B0502040204020203" pitchFamily="34" charset="0"/>
              </a:defRPr>
            </a:pPr>
            <a:endParaRPr lang="el-GR"/>
          </a:p>
        </c:txPr>
        <c:crossAx val="82264064"/>
        <c:crosses val="autoZero"/>
        <c:auto val="1"/>
        <c:lblAlgn val="ctr"/>
        <c:lblOffset val="100"/>
      </c:catAx>
      <c:valAx>
        <c:axId val="82264064"/>
        <c:scaling>
          <c:orientation val="minMax"/>
        </c:scaling>
        <c:axPos val="b"/>
        <c:majorGridlines/>
        <c:numFmt formatCode="General" sourceLinked="1"/>
        <c:tickLblPos val="nextTo"/>
        <c:crossAx val="82258176"/>
        <c:crosses val="autoZero"/>
        <c:crossBetween val="between"/>
      </c:valAx>
    </c:plotArea>
    <c:legend>
      <c:legendPos val="r"/>
      <c:layout>
        <c:manualLayout>
          <c:xMode val="edge"/>
          <c:yMode val="edge"/>
          <c:x val="0.77996356059644167"/>
          <c:y val="0.87956606115540459"/>
          <c:w val="0.2090133586347549"/>
          <c:h val="6.0416272135817746E-2"/>
        </c:manualLayout>
      </c:layout>
      <c:txPr>
        <a:bodyPr/>
        <a:lstStyle/>
        <a:p>
          <a:pPr>
            <a:defRPr>
              <a:latin typeface="Segoe UI Light" panose="020B0502040204020203" pitchFamily="34" charset="0"/>
            </a:defRPr>
          </a:pPr>
          <a:endParaRPr lang="el-GR"/>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autoTitleDeleted val="1"/>
    <c:plotArea>
      <c:layout/>
      <c:barChart>
        <c:barDir val="col"/>
        <c:grouping val="clustered"/>
        <c:ser>
          <c:idx val="0"/>
          <c:order val="0"/>
          <c:tx>
            <c:strRef>
              <c:f>'Q47'!$B$48</c:f>
              <c:strCache>
                <c:ptCount val="1"/>
                <c:pt idx="0">
                  <c:v>Number of OECD countries</c:v>
                </c:pt>
              </c:strCache>
            </c:strRef>
          </c:tx>
          <c:cat>
            <c:strRef>
              <c:f>'Q47'!$C$47:$E$47</c:f>
              <c:strCache>
                <c:ptCount val="3"/>
                <c:pt idx="0">
                  <c:v>Professionals </c:v>
                </c:pt>
                <c:pt idx="1">
                  <c:v>Senior managers</c:v>
                </c:pt>
                <c:pt idx="2">
                  <c:v>Line managers</c:v>
                </c:pt>
              </c:strCache>
            </c:strRef>
          </c:cat>
          <c:val>
            <c:numRef>
              <c:f>'Q47'!$C$48:$E$48</c:f>
              <c:numCache>
                <c:formatCode>General</c:formatCode>
                <c:ptCount val="3"/>
                <c:pt idx="0">
                  <c:v>23</c:v>
                </c:pt>
                <c:pt idx="1">
                  <c:v>7</c:v>
                </c:pt>
                <c:pt idx="2">
                  <c:v>1</c:v>
                </c:pt>
              </c:numCache>
            </c:numRef>
          </c:val>
        </c:ser>
        <c:dLbls/>
        <c:axId val="77733888"/>
        <c:axId val="77735424"/>
      </c:barChart>
      <c:catAx>
        <c:axId val="77733888"/>
        <c:scaling>
          <c:orientation val="minMax"/>
        </c:scaling>
        <c:axPos val="b"/>
        <c:tickLblPos val="nextTo"/>
        <c:txPr>
          <a:bodyPr/>
          <a:lstStyle/>
          <a:p>
            <a:pPr>
              <a:defRPr sz="1200" b="1">
                <a:latin typeface="Segoe UI Light" panose="020B0502040204020203" pitchFamily="34" charset="0"/>
              </a:defRPr>
            </a:pPr>
            <a:endParaRPr lang="el-GR"/>
          </a:p>
        </c:txPr>
        <c:crossAx val="77735424"/>
        <c:crosses val="autoZero"/>
        <c:auto val="1"/>
        <c:lblAlgn val="ctr"/>
        <c:lblOffset val="100"/>
      </c:catAx>
      <c:valAx>
        <c:axId val="77735424"/>
        <c:scaling>
          <c:orientation val="minMax"/>
        </c:scaling>
        <c:axPos val="l"/>
        <c:majorGridlines/>
        <c:numFmt formatCode="General" sourceLinked="1"/>
        <c:tickLblPos val="nextTo"/>
        <c:crossAx val="77733888"/>
        <c:crosses val="autoZero"/>
        <c:crossBetween val="between"/>
      </c:valAx>
    </c:plotArea>
    <c:legend>
      <c:legendPos val="b"/>
      <c:layout/>
      <c:txPr>
        <a:bodyPr/>
        <a:lstStyle/>
        <a:p>
          <a:pPr>
            <a:defRPr>
              <a:latin typeface="Segoe UI Light" panose="020B0502040204020203" pitchFamily="34" charset="0"/>
            </a:defRPr>
          </a:pPr>
          <a:endParaRPr lang="el-GR"/>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FF1EB-C7BC-41F6-89D0-582CD596205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5D036DA5-9658-42CE-92C2-DF4F33BB9E97}">
      <dgm:prSet phldrT="[Text]"/>
      <dgm:spPr/>
      <dgm:t>
        <a:bodyPr/>
        <a:lstStyle/>
        <a:p>
          <a:r>
            <a:rPr lang="en-GB" dirty="0" smtClean="0"/>
            <a:t>System-wide capacity</a:t>
          </a:r>
          <a:endParaRPr lang="en-GB" dirty="0"/>
        </a:p>
      </dgm:t>
    </dgm:pt>
    <dgm:pt modelId="{10FD8E3C-EE5E-46E6-AE8C-9EC0206C65A5}" type="parTrans" cxnId="{094F0123-060D-441F-BDC8-C95DFB1027D2}">
      <dgm:prSet/>
      <dgm:spPr/>
      <dgm:t>
        <a:bodyPr/>
        <a:lstStyle/>
        <a:p>
          <a:endParaRPr lang="en-GB"/>
        </a:p>
      </dgm:t>
    </dgm:pt>
    <dgm:pt modelId="{1DBAB2A8-DB5D-44FA-91A7-058A83A0A2FB}" type="sibTrans" cxnId="{094F0123-060D-441F-BDC8-C95DFB1027D2}">
      <dgm:prSet/>
      <dgm:spPr/>
      <dgm:t>
        <a:bodyPr/>
        <a:lstStyle/>
        <a:p>
          <a:endParaRPr lang="en-GB"/>
        </a:p>
      </dgm:t>
    </dgm:pt>
    <dgm:pt modelId="{9FDBB4FE-E2C0-45F3-B7E1-398631B5F10D}">
      <dgm:prSet phldrT="[Text]"/>
      <dgm:spPr/>
      <dgm:t>
        <a:bodyPr/>
        <a:lstStyle/>
        <a:p>
          <a:r>
            <a:rPr lang="en-GB" dirty="0" smtClean="0"/>
            <a:t>Organisational Capabilities</a:t>
          </a:r>
          <a:endParaRPr lang="en-GB" dirty="0"/>
        </a:p>
      </dgm:t>
    </dgm:pt>
    <dgm:pt modelId="{B1306CB5-001A-4DCA-8038-AA6E15A3E264}" type="parTrans" cxnId="{9D5003F0-A959-40CD-8AD2-CA51E18AFE2B}">
      <dgm:prSet/>
      <dgm:spPr/>
      <dgm:t>
        <a:bodyPr/>
        <a:lstStyle/>
        <a:p>
          <a:endParaRPr lang="en-GB"/>
        </a:p>
      </dgm:t>
    </dgm:pt>
    <dgm:pt modelId="{E70161B7-45D8-4FAA-BCB8-BB906BFD4FCF}" type="sibTrans" cxnId="{9D5003F0-A959-40CD-8AD2-CA51E18AFE2B}">
      <dgm:prSet/>
      <dgm:spPr/>
      <dgm:t>
        <a:bodyPr/>
        <a:lstStyle/>
        <a:p>
          <a:endParaRPr lang="en-GB"/>
        </a:p>
      </dgm:t>
    </dgm:pt>
    <dgm:pt modelId="{47A9F72B-F839-4EF8-92AC-AE7899351482}">
      <dgm:prSet phldrT="[Text]"/>
      <dgm:spPr>
        <a:solidFill>
          <a:srgbClr val="C00000"/>
        </a:solidFill>
      </dgm:spPr>
      <dgm:t>
        <a:bodyPr/>
        <a:lstStyle/>
        <a:p>
          <a:r>
            <a:rPr lang="en-GB" dirty="0" smtClean="0"/>
            <a:t>Individual Skills</a:t>
          </a:r>
          <a:endParaRPr lang="en-GB" dirty="0"/>
        </a:p>
      </dgm:t>
    </dgm:pt>
    <dgm:pt modelId="{98066AEA-F397-4012-BF0F-B5A1E3B56F0C}" type="parTrans" cxnId="{D371A48C-A7D6-4979-9C03-9607D3ACCD2B}">
      <dgm:prSet/>
      <dgm:spPr/>
      <dgm:t>
        <a:bodyPr/>
        <a:lstStyle/>
        <a:p>
          <a:endParaRPr lang="en-GB"/>
        </a:p>
      </dgm:t>
    </dgm:pt>
    <dgm:pt modelId="{78ADC525-EF31-4A18-B5B9-7201DDAAA678}" type="sibTrans" cxnId="{D371A48C-A7D6-4979-9C03-9607D3ACCD2B}">
      <dgm:prSet/>
      <dgm:spPr/>
      <dgm:t>
        <a:bodyPr/>
        <a:lstStyle/>
        <a:p>
          <a:endParaRPr lang="en-GB"/>
        </a:p>
      </dgm:t>
    </dgm:pt>
    <dgm:pt modelId="{76C53CA1-6B77-4423-A904-8069A10413DD}" type="pres">
      <dgm:prSet presAssocID="{97AFF1EB-C7BC-41F6-89D0-582CD5962058}" presName="Name0" presStyleCnt="0">
        <dgm:presLayoutVars>
          <dgm:chMax val="7"/>
          <dgm:resizeHandles val="exact"/>
        </dgm:presLayoutVars>
      </dgm:prSet>
      <dgm:spPr/>
      <dgm:t>
        <a:bodyPr/>
        <a:lstStyle/>
        <a:p>
          <a:endParaRPr lang="en-GB"/>
        </a:p>
      </dgm:t>
    </dgm:pt>
    <dgm:pt modelId="{4EF9F50E-0F46-4BCE-AA05-CBC890103EC0}" type="pres">
      <dgm:prSet presAssocID="{97AFF1EB-C7BC-41F6-89D0-582CD5962058}" presName="comp1" presStyleCnt="0"/>
      <dgm:spPr/>
    </dgm:pt>
    <dgm:pt modelId="{191BB3A3-00E9-4B5C-84DF-705A35DE3BCA}" type="pres">
      <dgm:prSet presAssocID="{97AFF1EB-C7BC-41F6-89D0-582CD5962058}" presName="circle1" presStyleLbl="node1" presStyleIdx="0" presStyleCnt="3"/>
      <dgm:spPr/>
      <dgm:t>
        <a:bodyPr/>
        <a:lstStyle/>
        <a:p>
          <a:endParaRPr lang="en-GB"/>
        </a:p>
      </dgm:t>
    </dgm:pt>
    <dgm:pt modelId="{41B6EB29-BBCC-47F5-B000-A390E4EB8C5F}" type="pres">
      <dgm:prSet presAssocID="{97AFF1EB-C7BC-41F6-89D0-582CD5962058}" presName="c1text" presStyleLbl="node1" presStyleIdx="0" presStyleCnt="3">
        <dgm:presLayoutVars>
          <dgm:bulletEnabled val="1"/>
        </dgm:presLayoutVars>
      </dgm:prSet>
      <dgm:spPr/>
      <dgm:t>
        <a:bodyPr/>
        <a:lstStyle/>
        <a:p>
          <a:endParaRPr lang="en-GB"/>
        </a:p>
      </dgm:t>
    </dgm:pt>
    <dgm:pt modelId="{E9F795B2-D7CE-4D02-ADF1-935893516AD7}" type="pres">
      <dgm:prSet presAssocID="{97AFF1EB-C7BC-41F6-89D0-582CD5962058}" presName="comp2" presStyleCnt="0"/>
      <dgm:spPr/>
    </dgm:pt>
    <dgm:pt modelId="{ECDEA5D1-E7D6-44E8-BEC2-5E3AF4DA39A5}" type="pres">
      <dgm:prSet presAssocID="{97AFF1EB-C7BC-41F6-89D0-582CD5962058}" presName="circle2" presStyleLbl="node1" presStyleIdx="1" presStyleCnt="3"/>
      <dgm:spPr/>
      <dgm:t>
        <a:bodyPr/>
        <a:lstStyle/>
        <a:p>
          <a:endParaRPr lang="en-GB"/>
        </a:p>
      </dgm:t>
    </dgm:pt>
    <dgm:pt modelId="{0B473FE9-44C5-4EF2-A2DF-EB432E96DC32}" type="pres">
      <dgm:prSet presAssocID="{97AFF1EB-C7BC-41F6-89D0-582CD5962058}" presName="c2text" presStyleLbl="node1" presStyleIdx="1" presStyleCnt="3">
        <dgm:presLayoutVars>
          <dgm:bulletEnabled val="1"/>
        </dgm:presLayoutVars>
      </dgm:prSet>
      <dgm:spPr/>
      <dgm:t>
        <a:bodyPr/>
        <a:lstStyle/>
        <a:p>
          <a:endParaRPr lang="en-GB"/>
        </a:p>
      </dgm:t>
    </dgm:pt>
    <dgm:pt modelId="{9EAEFB3A-EAE7-4575-B188-9F3B11377161}" type="pres">
      <dgm:prSet presAssocID="{97AFF1EB-C7BC-41F6-89D0-582CD5962058}" presName="comp3" presStyleCnt="0"/>
      <dgm:spPr/>
    </dgm:pt>
    <dgm:pt modelId="{33E2E234-EDA8-4778-B68F-F5A355A5E711}" type="pres">
      <dgm:prSet presAssocID="{97AFF1EB-C7BC-41F6-89D0-582CD5962058}" presName="circle3" presStyleLbl="node1" presStyleIdx="2" presStyleCnt="3"/>
      <dgm:spPr/>
      <dgm:t>
        <a:bodyPr/>
        <a:lstStyle/>
        <a:p>
          <a:endParaRPr lang="en-GB"/>
        </a:p>
      </dgm:t>
    </dgm:pt>
    <dgm:pt modelId="{DE6C735D-11CF-4107-ADE5-EA5A453ACA0C}" type="pres">
      <dgm:prSet presAssocID="{97AFF1EB-C7BC-41F6-89D0-582CD5962058}" presName="c3text" presStyleLbl="node1" presStyleIdx="2" presStyleCnt="3">
        <dgm:presLayoutVars>
          <dgm:bulletEnabled val="1"/>
        </dgm:presLayoutVars>
      </dgm:prSet>
      <dgm:spPr/>
      <dgm:t>
        <a:bodyPr/>
        <a:lstStyle/>
        <a:p>
          <a:endParaRPr lang="en-GB"/>
        </a:p>
      </dgm:t>
    </dgm:pt>
  </dgm:ptLst>
  <dgm:cxnLst>
    <dgm:cxn modelId="{44D44FB8-E0CE-431F-86CA-0D8C2C750E29}" type="presOf" srcId="{9FDBB4FE-E2C0-45F3-B7E1-398631B5F10D}" destId="{0B473FE9-44C5-4EF2-A2DF-EB432E96DC32}" srcOrd="1" destOrd="0" presId="urn:microsoft.com/office/officeart/2005/8/layout/venn2"/>
    <dgm:cxn modelId="{094F0123-060D-441F-BDC8-C95DFB1027D2}" srcId="{97AFF1EB-C7BC-41F6-89D0-582CD5962058}" destId="{5D036DA5-9658-42CE-92C2-DF4F33BB9E97}" srcOrd="0" destOrd="0" parTransId="{10FD8E3C-EE5E-46E6-AE8C-9EC0206C65A5}" sibTransId="{1DBAB2A8-DB5D-44FA-91A7-058A83A0A2FB}"/>
    <dgm:cxn modelId="{FA41B190-BA76-471D-BD86-CC8C8CED5031}" type="presOf" srcId="{5D036DA5-9658-42CE-92C2-DF4F33BB9E97}" destId="{41B6EB29-BBCC-47F5-B000-A390E4EB8C5F}" srcOrd="1" destOrd="0" presId="urn:microsoft.com/office/officeart/2005/8/layout/venn2"/>
    <dgm:cxn modelId="{7A7FE6C0-8E47-4E10-A018-9EA30D579CF8}" type="presOf" srcId="{5D036DA5-9658-42CE-92C2-DF4F33BB9E97}" destId="{191BB3A3-00E9-4B5C-84DF-705A35DE3BCA}" srcOrd="0" destOrd="0" presId="urn:microsoft.com/office/officeart/2005/8/layout/venn2"/>
    <dgm:cxn modelId="{E24F3A51-AACF-40B8-8F27-9C15700D2D8E}" type="presOf" srcId="{97AFF1EB-C7BC-41F6-89D0-582CD5962058}" destId="{76C53CA1-6B77-4423-A904-8069A10413DD}" srcOrd="0" destOrd="0" presId="urn:microsoft.com/office/officeart/2005/8/layout/venn2"/>
    <dgm:cxn modelId="{5F9A7871-92EB-4408-B53C-D91947969926}" type="presOf" srcId="{47A9F72B-F839-4EF8-92AC-AE7899351482}" destId="{DE6C735D-11CF-4107-ADE5-EA5A453ACA0C}" srcOrd="1" destOrd="0" presId="urn:microsoft.com/office/officeart/2005/8/layout/venn2"/>
    <dgm:cxn modelId="{D371A48C-A7D6-4979-9C03-9607D3ACCD2B}" srcId="{97AFF1EB-C7BC-41F6-89D0-582CD5962058}" destId="{47A9F72B-F839-4EF8-92AC-AE7899351482}" srcOrd="2" destOrd="0" parTransId="{98066AEA-F397-4012-BF0F-B5A1E3B56F0C}" sibTransId="{78ADC525-EF31-4A18-B5B9-7201DDAAA678}"/>
    <dgm:cxn modelId="{9D5003F0-A959-40CD-8AD2-CA51E18AFE2B}" srcId="{97AFF1EB-C7BC-41F6-89D0-582CD5962058}" destId="{9FDBB4FE-E2C0-45F3-B7E1-398631B5F10D}" srcOrd="1" destOrd="0" parTransId="{B1306CB5-001A-4DCA-8038-AA6E15A3E264}" sibTransId="{E70161B7-45D8-4FAA-BCB8-BB906BFD4FCF}"/>
    <dgm:cxn modelId="{11274A81-DE8F-44E4-A76A-395AEC080A3C}" type="presOf" srcId="{47A9F72B-F839-4EF8-92AC-AE7899351482}" destId="{33E2E234-EDA8-4778-B68F-F5A355A5E711}" srcOrd="0" destOrd="0" presId="urn:microsoft.com/office/officeart/2005/8/layout/venn2"/>
    <dgm:cxn modelId="{851589F4-22D1-4C3F-B713-C70844CE60F8}" type="presOf" srcId="{9FDBB4FE-E2C0-45F3-B7E1-398631B5F10D}" destId="{ECDEA5D1-E7D6-44E8-BEC2-5E3AF4DA39A5}" srcOrd="0" destOrd="0" presId="urn:microsoft.com/office/officeart/2005/8/layout/venn2"/>
    <dgm:cxn modelId="{7E60676C-2BDC-4F94-B876-37DE576D851B}" type="presParOf" srcId="{76C53CA1-6B77-4423-A904-8069A10413DD}" destId="{4EF9F50E-0F46-4BCE-AA05-CBC890103EC0}" srcOrd="0" destOrd="0" presId="urn:microsoft.com/office/officeart/2005/8/layout/venn2"/>
    <dgm:cxn modelId="{09009817-CFD2-45C5-B923-E95F82AC0386}" type="presParOf" srcId="{4EF9F50E-0F46-4BCE-AA05-CBC890103EC0}" destId="{191BB3A3-00E9-4B5C-84DF-705A35DE3BCA}" srcOrd="0" destOrd="0" presId="urn:microsoft.com/office/officeart/2005/8/layout/venn2"/>
    <dgm:cxn modelId="{09983597-2C85-4DAC-B79E-E8CC119084CD}" type="presParOf" srcId="{4EF9F50E-0F46-4BCE-AA05-CBC890103EC0}" destId="{41B6EB29-BBCC-47F5-B000-A390E4EB8C5F}" srcOrd="1" destOrd="0" presId="urn:microsoft.com/office/officeart/2005/8/layout/venn2"/>
    <dgm:cxn modelId="{03E18B99-1298-4946-A692-C8E80D380441}" type="presParOf" srcId="{76C53CA1-6B77-4423-A904-8069A10413DD}" destId="{E9F795B2-D7CE-4D02-ADF1-935893516AD7}" srcOrd="1" destOrd="0" presId="urn:microsoft.com/office/officeart/2005/8/layout/venn2"/>
    <dgm:cxn modelId="{0BA468C7-1AC1-4FC8-87F6-F6542EA55B02}" type="presParOf" srcId="{E9F795B2-D7CE-4D02-ADF1-935893516AD7}" destId="{ECDEA5D1-E7D6-44E8-BEC2-5E3AF4DA39A5}" srcOrd="0" destOrd="0" presId="urn:microsoft.com/office/officeart/2005/8/layout/venn2"/>
    <dgm:cxn modelId="{CD60B9F3-7A2B-4C9D-B370-67BBC446D83E}" type="presParOf" srcId="{E9F795B2-D7CE-4D02-ADF1-935893516AD7}" destId="{0B473FE9-44C5-4EF2-A2DF-EB432E96DC32}" srcOrd="1" destOrd="0" presId="urn:microsoft.com/office/officeart/2005/8/layout/venn2"/>
    <dgm:cxn modelId="{FFA9C595-6160-4525-9B64-8055F7F5BC21}" type="presParOf" srcId="{76C53CA1-6B77-4423-A904-8069A10413DD}" destId="{9EAEFB3A-EAE7-4575-B188-9F3B11377161}" srcOrd="2" destOrd="0" presId="urn:microsoft.com/office/officeart/2005/8/layout/venn2"/>
    <dgm:cxn modelId="{2C502D5C-BB8B-49FF-A19B-CF05CEF31887}" type="presParOf" srcId="{9EAEFB3A-EAE7-4575-B188-9F3B11377161}" destId="{33E2E234-EDA8-4778-B68F-F5A355A5E711}" srcOrd="0" destOrd="0" presId="urn:microsoft.com/office/officeart/2005/8/layout/venn2"/>
    <dgm:cxn modelId="{BF74DA5C-63E2-4D8E-8FB1-BC4B98C789B5}" type="presParOf" srcId="{9EAEFB3A-EAE7-4575-B188-9F3B11377161}" destId="{DE6C735D-11CF-4107-ADE5-EA5A453ACA0C}"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1BB3A3-00E9-4B5C-84DF-705A35DE3BCA}">
      <dsp:nvSpPr>
        <dsp:cNvPr id="0" name=""/>
        <dsp:cNvSpPr/>
      </dsp:nvSpPr>
      <dsp:spPr>
        <a:xfrm>
          <a:off x="1080120" y="0"/>
          <a:ext cx="3456383" cy="34563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t>System-wide capacity</a:t>
          </a:r>
          <a:endParaRPr lang="en-GB" sz="1200" kern="1200" dirty="0"/>
        </a:p>
      </dsp:txBody>
      <dsp:txXfrm>
        <a:off x="2204308" y="172819"/>
        <a:ext cx="1208006" cy="518457"/>
      </dsp:txXfrm>
    </dsp:sp>
    <dsp:sp modelId="{ECDEA5D1-E7D6-44E8-BEC2-5E3AF4DA39A5}">
      <dsp:nvSpPr>
        <dsp:cNvPr id="0" name=""/>
        <dsp:cNvSpPr/>
      </dsp:nvSpPr>
      <dsp:spPr>
        <a:xfrm>
          <a:off x="1512167" y="864095"/>
          <a:ext cx="2592288" cy="25922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t>Organisational Capabilities</a:t>
          </a:r>
          <a:endParaRPr lang="en-GB" sz="1200" kern="1200" dirty="0"/>
        </a:p>
      </dsp:txBody>
      <dsp:txXfrm>
        <a:off x="2204308" y="1026113"/>
        <a:ext cx="1208006" cy="486054"/>
      </dsp:txXfrm>
    </dsp:sp>
    <dsp:sp modelId="{33E2E234-EDA8-4778-B68F-F5A355A5E711}">
      <dsp:nvSpPr>
        <dsp:cNvPr id="0" name=""/>
        <dsp:cNvSpPr/>
      </dsp:nvSpPr>
      <dsp:spPr>
        <a:xfrm>
          <a:off x="1944216" y="1728191"/>
          <a:ext cx="1728191" cy="1728191"/>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t>Individual Skills</a:t>
          </a:r>
          <a:endParaRPr lang="en-GB" sz="1200" kern="1200" dirty="0"/>
        </a:p>
      </dsp:txBody>
      <dsp:txXfrm>
        <a:off x="2197303" y="2160240"/>
        <a:ext cx="1222016" cy="86409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0625705-B795-4FAC-8ADD-3D82F6474A10}" type="datetimeFigureOut">
              <a:rPr lang="en-GB" smtClean="0"/>
              <a:pPr/>
              <a:t>08/11/2017</a:t>
            </a:fld>
            <a:endParaRPr lang="en-GB"/>
          </a:p>
        </p:txBody>
      </p:sp>
      <p:sp>
        <p:nvSpPr>
          <p:cNvPr id="4" name="Slide Image Placeholder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2308919E-4AED-41E4-BB3A-D1E762D80CC7}" type="slidenum">
              <a:rPr lang="en-GB" smtClean="0"/>
              <a:pPr/>
              <a:t>‹#›</a:t>
            </a:fld>
            <a:endParaRPr lang="en-GB"/>
          </a:p>
        </p:txBody>
      </p:sp>
    </p:spTree>
    <p:extLst>
      <p:ext uri="{BB962C8B-B14F-4D97-AF65-F5344CB8AC3E}">
        <p14:creationId xmlns:p14="http://schemas.microsoft.com/office/powerpoint/2010/main" xmlns="" val="247940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GB" dirty="0" smtClean="0"/>
              <a:t>Case studies from</a:t>
            </a:r>
            <a:r>
              <a:rPr lang="en-GB" baseline="0" dirty="0" smtClean="0"/>
              <a:t> over 20 countries</a:t>
            </a:r>
          </a:p>
          <a:p>
            <a:endParaRPr lang="en-GB" baseline="0" dirty="0" smtClean="0"/>
          </a:p>
          <a:p>
            <a:r>
              <a:rPr lang="en-GB" baseline="0" dirty="0" smtClean="0"/>
              <a:t>SHRM data from all 35 members</a:t>
            </a:r>
          </a:p>
        </p:txBody>
      </p:sp>
      <p:sp>
        <p:nvSpPr>
          <p:cNvPr id="4" name="Slide Number Placeholder 3"/>
          <p:cNvSpPr>
            <a:spLocks noGrp="1"/>
          </p:cNvSpPr>
          <p:nvPr>
            <p:ph type="sldNum" sz="quarter" idx="10"/>
          </p:nvPr>
        </p:nvSpPr>
        <p:spPr/>
        <p:txBody>
          <a:bodyPr/>
          <a:lstStyle/>
          <a:p>
            <a:fld id="{2308919E-4AED-41E4-BB3A-D1E762D80CC7}" type="slidenum">
              <a:rPr lang="en-GB" smtClean="0"/>
              <a:pPr/>
              <a:t>1</a:t>
            </a:fld>
            <a:endParaRPr lang="en-GB"/>
          </a:p>
        </p:txBody>
      </p:sp>
    </p:spTree>
    <p:extLst>
      <p:ext uri="{BB962C8B-B14F-4D97-AF65-F5344CB8AC3E}">
        <p14:creationId xmlns:p14="http://schemas.microsoft.com/office/powerpoint/2010/main" xmlns="" val="162462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51095-D2BD-4111-B10A-5D5E50B9A90D}" type="slidenum">
              <a:rPr lang="en-GB" smtClean="0"/>
              <a:pPr/>
              <a:t>12</a:t>
            </a:fld>
            <a:endParaRPr lang="en-GB"/>
          </a:p>
        </p:txBody>
      </p:sp>
    </p:spTree>
    <p:extLst>
      <p:ext uri="{BB962C8B-B14F-4D97-AF65-F5344CB8AC3E}">
        <p14:creationId xmlns:p14="http://schemas.microsoft.com/office/powerpoint/2010/main" xmlns="" val="167679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SELOR is the Belgian federal administration’s central recruitment agency which acts on behalf of over 150 employers. It is therefore a major player in employer branding at the federal level.</a:t>
            </a:r>
          </a:p>
          <a:p>
            <a:r>
              <a:rPr lang="en-US" dirty="0" smtClean="0"/>
              <a:t>Since 2000, SELOR has conducted studies to better understand their employer value proposition (EVP), focusing on transversal elements within the federal functions. The annual comprehensive survey measures which building blocks are responsible for the fact that a candidate chooses a certain employer, or why somebody is eager to work for a current employer. The most recent study highlights the following top five factors:</a:t>
            </a:r>
          </a:p>
          <a:p>
            <a:r>
              <a:rPr lang="en-US" dirty="0" smtClean="0"/>
              <a:t>Competitive wage package: SELOR conducts studies on the remuneration of federal civil servants in comparison to the private sector, with an aim to provide competitive wages, or to be aware of the wage difference, which can help inform other elements of the EVP. </a:t>
            </a:r>
          </a:p>
          <a:p>
            <a:r>
              <a:rPr lang="en-US" dirty="0" smtClean="0"/>
              <a:t>Box 2.10. SELOR and employer branding in Belgium (cont.)</a:t>
            </a:r>
          </a:p>
          <a:p>
            <a:r>
              <a:rPr lang="en-US" dirty="0" smtClean="0"/>
              <a:t>Pleasant working atmosphere: SELOR conducts an annual inquiry into employer branding of the federal administration. The answers of federal employees are compared to the answers of those who are not yet a federal employee. The 2016 survey puts pleasant working atmosphere in third place when the question is asked “what attracts one to the job”: 70% or more of those respondents who are already civil servant states this element as vital, compared to 60% of the non-civil servants.</a:t>
            </a:r>
          </a:p>
          <a:p>
            <a:r>
              <a:rPr lang="en-US" dirty="0" smtClean="0"/>
              <a:t>Job security: The public administration is one of the most secure employers in the national </a:t>
            </a:r>
            <a:r>
              <a:rPr lang="en-US" dirty="0" err="1" smtClean="0"/>
              <a:t>labour</a:t>
            </a:r>
            <a:r>
              <a:rPr lang="en-US" dirty="0" smtClean="0"/>
              <a:t> market. This factor is always rated as highly important to current and future employees.</a:t>
            </a:r>
          </a:p>
          <a:p>
            <a:r>
              <a:rPr lang="en-US" dirty="0" smtClean="0"/>
              <a:t>Interesting job content: The societal relevance of public office is an asset. The 2016 employer branding survey puts this in fourth place when asked “what attracts one to a job”: 60% of civil servant respondents state interesting job content, compared to 70% of those who are not (yet) a civil servant. Candidates want to do something “useful” and to work to support the public interest </a:t>
            </a:r>
          </a:p>
          <a:p>
            <a:r>
              <a:rPr lang="en-US" dirty="0" smtClean="0"/>
              <a:t>Good work-life balance: The public administration scores highly in this respect. Many administrations work accordingly to the NWOW principles (new ways of working – including flexible work times and places). The 2016 employer branding survey puts this in fifth place: 70% of both civil servants in service or those not yet civil servants state this as important.</a:t>
            </a:r>
          </a:p>
          <a:p>
            <a:r>
              <a:rPr lang="en-US" dirty="0" smtClean="0"/>
              <a:t>Source: Information provided by the Belgian Federal Administration.</a:t>
            </a:r>
          </a:p>
          <a:p>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pPr/>
              <a:t>13</a:t>
            </a:fld>
            <a:endParaRPr lang="en-GB"/>
          </a:p>
        </p:txBody>
      </p:sp>
    </p:spTree>
    <p:extLst>
      <p:ext uri="{BB962C8B-B14F-4D97-AF65-F5344CB8AC3E}">
        <p14:creationId xmlns:p14="http://schemas.microsoft.com/office/powerpoint/2010/main" xmlns="" val="80189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Here a number of examples</a:t>
            </a:r>
            <a:r>
              <a:rPr lang="en-US" baseline="0" dirty="0" smtClean="0"/>
              <a:t> of </a:t>
            </a:r>
            <a:r>
              <a:rPr lang="en-US" dirty="0" smtClean="0"/>
              <a:t>specific recruitment </a:t>
            </a:r>
            <a:r>
              <a:rPr lang="en-US" dirty="0" err="1" smtClean="0"/>
              <a:t>programmes</a:t>
            </a:r>
            <a:r>
              <a:rPr lang="en-US" dirty="0" smtClean="0"/>
              <a:t> which seek to identify the best and brightest in certain professions for higher-intensity development and faster progress up the hierarchical ladder.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United Kingdom</a:t>
            </a:r>
            <a:r>
              <a:rPr lang="en-US" sz="1200" kern="1200" dirty="0" smtClean="0">
                <a:solidFill>
                  <a:schemeClr val="tx1"/>
                </a:solidFill>
                <a:effectLst/>
                <a:latin typeface="+mn-lt"/>
                <a:ea typeface="+mn-ea"/>
                <a:cs typeface="+mn-cs"/>
              </a:rPr>
              <a:t>: The Fast Stream is one of the largest graduate development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among OECD countries. In 2015, 21 135 applicants competed for 967 appointments in </a:t>
            </a:r>
            <a:r>
              <a:rPr lang="en-US" sz="1200" u="sng" kern="1200" dirty="0" smtClean="0">
                <a:solidFill>
                  <a:schemeClr val="tx1"/>
                </a:solidFill>
                <a:effectLst/>
                <a:latin typeface="+mn-lt"/>
                <a:ea typeface="+mn-ea"/>
                <a:cs typeface="+mn-cs"/>
              </a:rPr>
              <a:t>15 different specialist and generalist streams</a:t>
            </a:r>
            <a:r>
              <a:rPr lang="en-US" sz="1200" kern="1200" dirty="0" smtClean="0">
                <a:solidFill>
                  <a:schemeClr val="tx1"/>
                </a:solidFill>
                <a:effectLst/>
                <a:latin typeface="+mn-lt"/>
                <a:ea typeface="+mn-ea"/>
                <a:cs typeface="+mn-cs"/>
              </a:rPr>
              <a:t>. Once selected, the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equips participants with the knowledge, skills and experience they need to be the future leaders of the civil service. Fast Streamers' personal development is achieved through a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of carefully managed and contrasting postings, supplemented by formal learning and other support such as coaching, mentoring and action learning. The UK Fast Stream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promotes diversity and inclusion and produces an annual report with data and analysis showing the range of applicants. This is a good example of data-driven HR analysis. In 2015, a report was produced to understand the factors behind the socio-economic patterning in the Fast Stream and why applicants from lower socio-economic backgrounds are less likely to apply and less likely to succeed. The research provided insight for the wider civil service and evidence to build on and make recommendations to improve socio-economic diversity. The report included recommendations to, among others, introduce a new, enhanced approach to measuring and monitoring socio-economic diversity, establish clearer accountability for socio-economic diversity in the Fast Stream, and introduce enhanced data insights to adjust attraction and recruitment strategies (The Bridge Group, 2016).</a:t>
            </a:r>
            <a:endParaRPr lang="en-GB" sz="1200" kern="1200" dirty="0" smtClean="0">
              <a:solidFill>
                <a:schemeClr val="tx1"/>
              </a:solidFill>
              <a:effectLst/>
              <a:latin typeface="+mn-lt"/>
              <a:ea typeface="+mn-ea"/>
              <a:cs typeface="+mn-cs"/>
            </a:endParaRPr>
          </a:p>
          <a:p>
            <a:endParaRPr lang="en-GB" dirty="0" smtClean="0"/>
          </a:p>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Canadian</a:t>
            </a:r>
            <a:r>
              <a:rPr lang="en-GB" sz="1200" kern="1200" dirty="0" smtClean="0">
                <a:solidFill>
                  <a:schemeClr val="tx1"/>
                </a:solidFill>
                <a:effectLst/>
                <a:latin typeface="+mn-lt"/>
                <a:ea typeface="+mn-ea"/>
                <a:cs typeface="+mn-cs"/>
              </a:rPr>
              <a:t> Recruitment of Policy Leaders (RPL) initiative focuses on recruiting exceptional professionals with diverse achievements and experience into mid and senior-level policy positions across the Government of Canada. Anyone with a post-graduate degree, record of academic excellence or policy experience can apply online during the campaign period. Making it into the pool does not guarantee a placement. However, the RPL has a very successful rate of placement as the candidates are assigned a mentor to guide them through the final stages of the hiring process. Mentors help candidates plan their timeline to begin work, explore options to find the right job, and even arrange meetings with the hiring managers responsible for making an official offer of employment to candidates.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Israel: </a:t>
            </a:r>
            <a:r>
              <a:rPr lang="en-GB" sz="1200" kern="1200" dirty="0" smtClean="0">
                <a:solidFill>
                  <a:schemeClr val="tx1"/>
                </a:solidFill>
                <a:effectLst/>
                <a:latin typeface="+mn-lt"/>
                <a:ea typeface="+mn-ea"/>
                <a:cs typeface="+mn-cs"/>
              </a:rPr>
              <a:t>The Civil Service Cadet Programme intends to build and train a management cadre that will catalyse change in the civil service. Each year, this cadre is identified, screened, and recruited into a six-year training and placement track, after which each cadet is placed in a key position in the civil service. This experience is characterised by an opportunity for the cadets to learn topics theoretically in the classroom, and afterwards be able to observe, experience and acknowledge these topics on the ground accompanied by various methods, such as study visits all over the country and abroad, encounters with people, organisations, perspectives and ideas within the society, simulations, case studies, workshops, and peer learning. After a two-year period, cadets are placed in a government ministry to work in two positions of influence over four years, during which time they build their network and work with other cadets and people in positions of influence, authority and leadership to catalyse change. Currently, cadets are placed in more than 20 ministries and sub governmental organisations on five different content clusters: HRM; social (health, welfare and education); regulations and economy; environment; and governance and macro. For more info see (OECD, 2017). </a:t>
            </a:r>
            <a:endParaRPr lang="en-GB" dirty="0"/>
          </a:p>
        </p:txBody>
      </p:sp>
      <p:sp>
        <p:nvSpPr>
          <p:cNvPr id="4" name="Slide Number Placeholder 3"/>
          <p:cNvSpPr>
            <a:spLocks noGrp="1"/>
          </p:cNvSpPr>
          <p:nvPr>
            <p:ph type="sldNum" sz="quarter" idx="10"/>
          </p:nvPr>
        </p:nvSpPr>
        <p:spPr/>
        <p:txBody>
          <a:bodyPr/>
          <a:lstStyle/>
          <a:p>
            <a:fld id="{9BA376A2-36B7-4E69-B667-C3CF703FDA25}" type="slidenum">
              <a:rPr lang="en-US" smtClean="0"/>
              <a:pPr/>
              <a:t>14</a:t>
            </a:fld>
            <a:endParaRPr lang="en-US"/>
          </a:p>
        </p:txBody>
      </p:sp>
    </p:spTree>
    <p:extLst>
      <p:ext uri="{BB962C8B-B14F-4D97-AF65-F5344CB8AC3E}">
        <p14:creationId xmlns:p14="http://schemas.microsoft.com/office/powerpoint/2010/main" xmlns="" val="420048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credits: http://www.ena.fr/var/ena/storage/images/concours-prepas-concours/preparer-reussir-concours/classe-preparatoire-egalite-des-chances/cp-ena/92255-1-fre-FR/CP-ENA.jpg </a:t>
            </a:r>
          </a:p>
          <a:p>
            <a:endParaRPr lang="en-US" dirty="0" smtClean="0"/>
          </a:p>
        </p:txBody>
      </p:sp>
      <p:sp>
        <p:nvSpPr>
          <p:cNvPr id="4" name="Slide Number Placeholder 3"/>
          <p:cNvSpPr>
            <a:spLocks noGrp="1"/>
          </p:cNvSpPr>
          <p:nvPr>
            <p:ph type="sldNum" sz="quarter" idx="10"/>
          </p:nvPr>
        </p:nvSpPr>
        <p:spPr/>
        <p:txBody>
          <a:bodyPr/>
          <a:lstStyle/>
          <a:p>
            <a:fld id="{0A6F1121-4193-43EF-BA53-4C14DEA6DBBF}" type="slidenum">
              <a:rPr lang="en-GB" smtClean="0"/>
              <a:pPr/>
              <a:t>15</a:t>
            </a:fld>
            <a:endParaRPr lang="en-GB" dirty="0"/>
          </a:p>
        </p:txBody>
      </p:sp>
    </p:spTree>
    <p:extLst>
      <p:ext uri="{BB962C8B-B14F-4D97-AF65-F5344CB8AC3E}">
        <p14:creationId xmlns:p14="http://schemas.microsoft.com/office/powerpoint/2010/main" xmlns="" val="87525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D51095-D2BD-4111-B10A-5D5E50B9A90D}" type="slidenum">
              <a:rPr lang="en-GB" smtClean="0"/>
              <a:pPr/>
              <a:t>16</a:t>
            </a:fld>
            <a:endParaRPr lang="en-GB"/>
          </a:p>
        </p:txBody>
      </p:sp>
    </p:spTree>
    <p:extLst>
      <p:ext uri="{BB962C8B-B14F-4D97-AF65-F5344CB8AC3E}">
        <p14:creationId xmlns:p14="http://schemas.microsoft.com/office/powerpoint/2010/main" xmlns="" val="213608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GB" dirty="0" smtClean="0"/>
              <a:t>The demand</a:t>
            </a:r>
            <a:r>
              <a:rPr lang="en-GB" baseline="0" dirty="0" smtClean="0"/>
              <a:t> for skills: complex </a:t>
            </a:r>
            <a:r>
              <a:rPr lang="en-GB" baseline="0" dirty="0" err="1" smtClean="0"/>
              <a:t>multidimension</a:t>
            </a:r>
            <a:r>
              <a:rPr lang="en-GB" baseline="0" dirty="0" smtClean="0"/>
              <a:t> policy challenges:  addressing inclusive growth, preparing children to be productive citizens, etc.</a:t>
            </a:r>
          </a:p>
          <a:p>
            <a:r>
              <a:rPr lang="en-GB" baseline="0" dirty="0" smtClean="0"/>
              <a:t>In societies which are also increasingly complex: pluralistic – different backgrounds, experiences, understandings – recent political events suggest increasingly divided societies across many different lines.</a:t>
            </a:r>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pPr/>
              <a:t>2</a:t>
            </a:fld>
            <a:endParaRPr lang="en-GB"/>
          </a:p>
        </p:txBody>
      </p:sp>
    </p:spTree>
    <p:extLst>
      <p:ext uri="{BB962C8B-B14F-4D97-AF65-F5344CB8AC3E}">
        <p14:creationId xmlns:p14="http://schemas.microsoft.com/office/powerpoint/2010/main" xmlns="" val="305698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GB" dirty="0" smtClean="0"/>
              <a:t>Supply side</a:t>
            </a:r>
            <a:r>
              <a:rPr lang="en-GB" baseline="0" dirty="0" smtClean="0"/>
              <a:t> issue: new tools – digital technologies – experimental approaches to financing (social finance, social impact bonds) – behaviour insights</a:t>
            </a:r>
          </a:p>
          <a:p>
            <a:r>
              <a:rPr lang="en-GB" baseline="0" dirty="0" smtClean="0"/>
              <a:t>Which present new potential, but only in the hands of people with the right skills to use them to drive better citizen outcomes.</a:t>
            </a:r>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pPr/>
              <a:t>3</a:t>
            </a:fld>
            <a:endParaRPr lang="en-GB"/>
          </a:p>
        </p:txBody>
      </p:sp>
    </p:spTree>
    <p:extLst>
      <p:ext uri="{BB962C8B-B14F-4D97-AF65-F5344CB8AC3E}">
        <p14:creationId xmlns:p14="http://schemas.microsoft.com/office/powerpoint/2010/main" xmlns="" val="62482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r>
              <a:rPr lang="en-GB" dirty="0" smtClean="0"/>
              <a:t>What follow is… [read slide] … or</a:t>
            </a:r>
            <a:r>
              <a:rPr lang="en-GB" baseline="0" dirty="0" smtClean="0"/>
              <a:t> at least capable of understanding the potential of these tools…</a:t>
            </a:r>
          </a:p>
          <a:p>
            <a:endParaRPr lang="en-GB" baseline="0" dirty="0" smtClean="0"/>
          </a:p>
          <a:p>
            <a:r>
              <a:rPr lang="en-GB" baseline="0" dirty="0" smtClean="0"/>
              <a:t>This report looks at the skills of civil servants and how they’re changing.  But it does not try to assume that skilled employee, alone, will make all the difference.  </a:t>
            </a:r>
          </a:p>
          <a:p>
            <a:endParaRPr lang="en-GB" baseline="0" dirty="0" smtClean="0"/>
          </a:p>
          <a:p>
            <a:r>
              <a:rPr lang="en-GB" baseline="0" dirty="0" smtClean="0"/>
              <a:t>Skilled men and women need to work in organisations that provide the right resources and supports, and these organisations need to exist within systems and it’s the alignment of all of these that creates performance and impact.  </a:t>
            </a:r>
          </a:p>
          <a:p>
            <a:endParaRPr lang="en-GB" baseline="0" dirty="0" smtClean="0"/>
          </a:p>
          <a:p>
            <a:r>
              <a:rPr lang="en-GB" baseline="0" dirty="0" smtClean="0"/>
              <a:t>I would argue that most of the work of GOV and public administration research in general has focused on the organisational and system-level taking for granted the human talent elements.  So this is the beginning of contribution that aims to fill this gap.</a:t>
            </a:r>
          </a:p>
          <a:p>
            <a:endParaRPr lang="en-GB" baseline="0" dirty="0" smtClean="0"/>
          </a:p>
        </p:txBody>
      </p:sp>
      <p:sp>
        <p:nvSpPr>
          <p:cNvPr id="4" name="Slide Number Placeholder 3"/>
          <p:cNvSpPr>
            <a:spLocks noGrp="1"/>
          </p:cNvSpPr>
          <p:nvPr>
            <p:ph type="sldNum" sz="quarter" idx="10"/>
          </p:nvPr>
        </p:nvSpPr>
        <p:spPr/>
        <p:txBody>
          <a:bodyPr/>
          <a:lstStyle/>
          <a:p>
            <a:fld id="{2308919E-4AED-41E4-BB3A-D1E762D80CC7}" type="slidenum">
              <a:rPr lang="en-GB" smtClean="0"/>
              <a:pPr/>
              <a:t>4</a:t>
            </a:fld>
            <a:endParaRPr lang="en-GB"/>
          </a:p>
        </p:txBody>
      </p:sp>
    </p:spTree>
    <p:extLst>
      <p:ext uri="{BB962C8B-B14F-4D97-AF65-F5344CB8AC3E}">
        <p14:creationId xmlns:p14="http://schemas.microsoft.com/office/powerpoint/2010/main" xmlns="" val="164683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pPr/>
              <a:t>6</a:t>
            </a:fld>
            <a:endParaRPr lang="en-GB"/>
          </a:p>
        </p:txBody>
      </p:sp>
    </p:spTree>
    <p:extLst>
      <p:ext uri="{BB962C8B-B14F-4D97-AF65-F5344CB8AC3E}">
        <p14:creationId xmlns:p14="http://schemas.microsoft.com/office/powerpoint/2010/main" xmlns="" val="229463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6F1121-4193-43EF-BA53-4C14DEA6DBBF}" type="slidenum">
              <a:rPr lang="en-GB" smtClean="0"/>
              <a:pPr/>
              <a:t>7</a:t>
            </a:fld>
            <a:endParaRPr lang="en-GB" dirty="0"/>
          </a:p>
        </p:txBody>
      </p:sp>
    </p:spTree>
    <p:extLst>
      <p:ext uri="{BB962C8B-B14F-4D97-AF65-F5344CB8AC3E}">
        <p14:creationId xmlns:p14="http://schemas.microsoft.com/office/powerpoint/2010/main" xmlns="" val="151602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51095-D2BD-4111-B10A-5D5E50B9A90D}" type="slidenum">
              <a:rPr lang="en-GB" smtClean="0"/>
              <a:pPr/>
              <a:t>9</a:t>
            </a:fld>
            <a:endParaRPr lang="en-GB"/>
          </a:p>
        </p:txBody>
      </p:sp>
    </p:spTree>
    <p:extLst>
      <p:ext uri="{BB962C8B-B14F-4D97-AF65-F5344CB8AC3E}">
        <p14:creationId xmlns:p14="http://schemas.microsoft.com/office/powerpoint/2010/main" xmlns="" val="274707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6F1121-4193-43EF-BA53-4C14DEA6DBBF}" type="slidenum">
              <a:rPr lang="en-GB" smtClean="0"/>
              <a:pPr/>
              <a:t>10</a:t>
            </a:fld>
            <a:endParaRPr lang="en-GB" dirty="0"/>
          </a:p>
        </p:txBody>
      </p:sp>
    </p:spTree>
    <p:extLst>
      <p:ext uri="{BB962C8B-B14F-4D97-AF65-F5344CB8AC3E}">
        <p14:creationId xmlns:p14="http://schemas.microsoft.com/office/powerpoint/2010/main" xmlns="" val="115317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508000"/>
            <a:ext cx="6629400" cy="3729038"/>
          </a:xfrm>
        </p:spPr>
      </p:sp>
      <p:sp>
        <p:nvSpPr>
          <p:cNvPr id="3" name="Notes Placeholder 2"/>
          <p:cNvSpPr>
            <a:spLocks noGrp="1"/>
          </p:cNvSpPr>
          <p:nvPr>
            <p:ph type="body" idx="1"/>
          </p:nvPr>
        </p:nvSpPr>
        <p:spPr>
          <a:xfrm>
            <a:off x="680562" y="4423889"/>
            <a:ext cx="5444490" cy="4774403"/>
          </a:xfrm>
        </p:spPr>
        <p:txBody>
          <a:bodyPr/>
          <a:lstStyle/>
          <a:p>
            <a:pPr marL="342900" lvl="0" indent="-342900" algn="just">
              <a:spcAft>
                <a:spcPts val="1200"/>
              </a:spcAft>
              <a:buSzPts val="1100"/>
              <a:buFont typeface="Symbol"/>
              <a:buChar char="·"/>
              <a:tabLst>
                <a:tab pos="539750" algn="l"/>
              </a:tabLst>
            </a:pPr>
            <a:r>
              <a:rPr lang="en-GB" sz="1200" dirty="0" smtClean="0">
                <a:effectLst/>
                <a:latin typeface="Times New Roman"/>
                <a:ea typeface="Times New Roman"/>
                <a:cs typeface="Times New Roman"/>
              </a:rPr>
              <a:t>Although most OECD civil services indicate that they remain relatively </a:t>
            </a:r>
            <a:r>
              <a:rPr lang="en-GB" sz="1200" b="1" dirty="0" smtClean="0">
                <a:effectLst/>
                <a:latin typeface="Times New Roman"/>
                <a:ea typeface="Times New Roman"/>
                <a:cs typeface="Times New Roman"/>
              </a:rPr>
              <a:t>attractive employers </a:t>
            </a:r>
            <a:r>
              <a:rPr lang="en-GB" sz="1200" dirty="0" smtClean="0">
                <a:effectLst/>
                <a:latin typeface="Times New Roman"/>
                <a:ea typeface="Times New Roman"/>
                <a:cs typeface="Times New Roman"/>
              </a:rPr>
              <a:t>in the current job market, most face difficulty competing for specific skill sets with the private sector.  Understanding what attracts people to careers in the civil service can help to </a:t>
            </a:r>
            <a:r>
              <a:rPr lang="en-GB" sz="1200" b="1" dirty="0" smtClean="0">
                <a:effectLst/>
                <a:latin typeface="Times New Roman"/>
                <a:ea typeface="Times New Roman"/>
                <a:cs typeface="Times New Roman"/>
              </a:rPr>
              <a:t>brand</a:t>
            </a:r>
            <a:r>
              <a:rPr lang="en-GB" sz="1200" dirty="0" smtClean="0">
                <a:effectLst/>
                <a:latin typeface="Times New Roman"/>
                <a:ea typeface="Times New Roman"/>
                <a:cs typeface="Times New Roman"/>
              </a:rPr>
              <a:t> the civil service as an employer of choice.</a:t>
            </a:r>
          </a:p>
          <a:p>
            <a:pPr marL="342900" lvl="0" indent="-342900" algn="just">
              <a:spcAft>
                <a:spcPts val="1200"/>
              </a:spcAft>
              <a:buSzPts val="1100"/>
              <a:buFont typeface="Symbol"/>
              <a:buChar char="·"/>
              <a:tabLst>
                <a:tab pos="539750" algn="l"/>
              </a:tabLst>
            </a:pPr>
            <a:r>
              <a:rPr lang="en-GB" sz="1200" b="1" dirty="0" smtClean="0">
                <a:effectLst/>
                <a:latin typeface="Times New Roman"/>
                <a:ea typeface="Times New Roman"/>
                <a:cs typeface="Times New Roman"/>
              </a:rPr>
              <a:t>Merit-based recruitment processes </a:t>
            </a:r>
            <a:r>
              <a:rPr lang="en-GB" sz="1200" dirty="0" smtClean="0">
                <a:effectLst/>
                <a:latin typeface="Times New Roman"/>
                <a:ea typeface="Times New Roman"/>
                <a:cs typeface="Times New Roman"/>
              </a:rPr>
              <a:t>have been a bedrock of professional civil services in most OECD countries for many years.  However, some may need to update their processes to open up possibilities for </a:t>
            </a:r>
            <a:r>
              <a:rPr lang="en-GB" sz="1200" b="1" dirty="0" smtClean="0">
                <a:effectLst/>
                <a:latin typeface="Times New Roman"/>
                <a:ea typeface="Times New Roman"/>
                <a:cs typeface="Times New Roman"/>
              </a:rPr>
              <a:t>recruitment at all levels</a:t>
            </a:r>
            <a:r>
              <a:rPr lang="en-GB" sz="1200" dirty="0" smtClean="0">
                <a:effectLst/>
                <a:latin typeface="Times New Roman"/>
                <a:ea typeface="Times New Roman"/>
                <a:cs typeface="Times New Roman"/>
              </a:rPr>
              <a:t>, quicken the </a:t>
            </a:r>
            <a:r>
              <a:rPr lang="en-GB" sz="1200" b="1" dirty="0" smtClean="0">
                <a:effectLst/>
                <a:latin typeface="Times New Roman"/>
                <a:ea typeface="Times New Roman"/>
                <a:cs typeface="Times New Roman"/>
              </a:rPr>
              <a:t>speed</a:t>
            </a:r>
            <a:r>
              <a:rPr lang="en-GB" sz="1200" dirty="0" smtClean="0">
                <a:effectLst/>
                <a:latin typeface="Times New Roman"/>
                <a:ea typeface="Times New Roman"/>
                <a:cs typeface="Times New Roman"/>
              </a:rPr>
              <a:t> of the process and ensure selection is well attuned to future-oriented skills and diversity requirements. Some governments are moving towards competency-based selection processes instead of relying on educational qualifications as the primary indicator or merit. </a:t>
            </a:r>
          </a:p>
          <a:p>
            <a:pPr marL="342900" lvl="0" indent="-342900" algn="just">
              <a:spcAft>
                <a:spcPts val="1200"/>
              </a:spcAft>
              <a:buSzPts val="1100"/>
              <a:buFont typeface="Symbol"/>
              <a:buChar char="·"/>
              <a:tabLst>
                <a:tab pos="539750" algn="l"/>
              </a:tabLst>
            </a:pPr>
            <a:r>
              <a:rPr lang="en-GB" sz="1200" dirty="0" smtClean="0">
                <a:effectLst/>
                <a:latin typeface="Times New Roman"/>
                <a:ea typeface="Times New Roman"/>
                <a:cs typeface="Times New Roman"/>
              </a:rPr>
              <a:t>Another fundamental aspect of attraction and recruitment relates to the </a:t>
            </a:r>
            <a:r>
              <a:rPr lang="en-GB" sz="1200" b="1" dirty="0" smtClean="0">
                <a:effectLst/>
                <a:latin typeface="Times New Roman"/>
                <a:ea typeface="Times New Roman"/>
                <a:cs typeface="Times New Roman"/>
              </a:rPr>
              <a:t>terms and conditions of employment</a:t>
            </a:r>
            <a:r>
              <a:rPr lang="en-GB" sz="1200" dirty="0" smtClean="0">
                <a:effectLst/>
                <a:latin typeface="Times New Roman"/>
                <a:ea typeface="Times New Roman"/>
                <a:cs typeface="Times New Roman"/>
              </a:rPr>
              <a:t>.  Many civil services use common employment frameworks across various categories of employment.  While this reinforces internal equity, there may be benefits in bringing an evidence-based and principled approach to the design of specific employment terms and conditions for specific streams or professions.  This can be done to align aspects such as pay and job security with the requirements of the job the employee does and the conditions of the broader labour market. </a:t>
            </a:r>
          </a:p>
          <a:p>
            <a:endParaRPr lang="en-GB" dirty="0"/>
          </a:p>
        </p:txBody>
      </p:sp>
      <p:sp>
        <p:nvSpPr>
          <p:cNvPr id="4" name="Slide Number Placeholder 3"/>
          <p:cNvSpPr>
            <a:spLocks noGrp="1"/>
          </p:cNvSpPr>
          <p:nvPr>
            <p:ph type="sldNum" sz="quarter" idx="10"/>
          </p:nvPr>
        </p:nvSpPr>
        <p:spPr/>
        <p:txBody>
          <a:bodyPr/>
          <a:lstStyle/>
          <a:p>
            <a:fld id="{2308919E-4AED-41E4-BB3A-D1E762D80CC7}" type="slidenum">
              <a:rPr lang="en-GB" smtClean="0"/>
              <a:pPr/>
              <a:t>11</a:t>
            </a:fld>
            <a:endParaRPr lang="en-GB"/>
          </a:p>
        </p:txBody>
      </p:sp>
    </p:spTree>
    <p:extLst>
      <p:ext uri="{BB962C8B-B14F-4D97-AF65-F5344CB8AC3E}">
        <p14:creationId xmlns:p14="http://schemas.microsoft.com/office/powerpoint/2010/main" xmlns="" val="455988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6000" y="1971381"/>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0" y="381"/>
            <a:ext cx="2628000" cy="3172223"/>
          </a:xfrm>
          <a:prstGeom prst="rect">
            <a:avLst/>
          </a:prstGeom>
        </p:spPr>
      </p:pic>
      <p:sp>
        <p:nvSpPr>
          <p:cNvPr id="8" name="Title 7"/>
          <p:cNvSpPr>
            <a:spLocks noGrp="1"/>
          </p:cNvSpPr>
          <p:nvPr>
            <p:ph type="ctrTitle" hasCustomPrompt="1"/>
          </p:nvPr>
        </p:nvSpPr>
        <p:spPr>
          <a:xfrm>
            <a:off x="1368000" y="1564205"/>
            <a:ext cx="6300000" cy="1246495"/>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2853900"/>
            <a:ext cx="6300000" cy="348813"/>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AB48C7-EE37-41CB-A464-52DB97CFFA63}" type="datetimeFigureOut">
              <a:rPr lang="en-GB" smtClean="0"/>
              <a:pPr/>
              <a:t>08/11/2017</a:t>
            </a:fld>
            <a:endParaRPr lang="en-GB"/>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4000" y="4541400"/>
            <a:ext cx="1742400" cy="4341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6AB48C7-EE37-41CB-A464-52DB97CFFA63}" type="datetimeFigureOut">
              <a:rPr lang="en-GB" smtClean="0"/>
              <a:pPr/>
              <a:t>08/11/2017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523B909-20A7-485B-911D-6AB2FCD39BF3}" type="slidenum">
              <a:rPr lang="en-GB" smtClean="0"/>
              <a:pPr/>
              <a:t>‹#›</a:t>
            </a:fld>
            <a:endParaRPr lang="en-GB"/>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1"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065945"/>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AB48C7-EE37-41CB-A464-52DB97CFFA63}" type="datetimeFigureOut">
              <a:rPr lang="en-GB" smtClean="0"/>
              <a:pPr/>
              <a:t>08/11/2017</a:t>
            </a:fld>
            <a:endParaRPr lang="en-GB"/>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5523B909-20A7-485B-911D-6AB2FCD39BF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D887B7E-424E-4497-8C9F-B039CF443238}" type="datetimeFigureOut">
              <a:rPr lang="en-GB" smtClean="0"/>
              <a:pPr/>
              <a:t>08/11/2017</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CE4F935-3C53-4DDB-9825-15735D31F0CE}" type="slidenum">
              <a:rPr lang="en-GB" smtClean="0"/>
              <a:pPr/>
              <a:t>‹#›</a:t>
            </a:fld>
            <a:endParaRPr lang="en-GB"/>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xmlns="" val="2537583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3601" y="3996139"/>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1"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6AB48C7-EE37-41CB-A464-52DB97CFFA63}" type="datetimeFigureOut">
              <a:rPr lang="en-GB" smtClean="0"/>
              <a:pPr/>
              <a:t>08/11/2017</a:t>
            </a:fld>
            <a:endParaRPr lang="en-GB"/>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523B909-20A7-485B-911D-6AB2FCD39BF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t.co/yqoExK643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witter.com/OPSIgov"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000" y="987124"/>
            <a:ext cx="6300000" cy="1823576"/>
          </a:xfrm>
        </p:spPr>
        <p:txBody>
          <a:bodyPr/>
          <a:lstStyle/>
          <a:p>
            <a:r>
              <a:rPr lang="en-GB" dirty="0" smtClean="0"/>
              <a:t>Skills for a high performing civil service</a:t>
            </a:r>
            <a:endParaRPr lang="en-GB" dirty="0"/>
          </a:p>
        </p:txBody>
      </p:sp>
      <p:sp>
        <p:nvSpPr>
          <p:cNvPr id="3" name="Subtitle 2"/>
          <p:cNvSpPr>
            <a:spLocks noGrp="1"/>
          </p:cNvSpPr>
          <p:nvPr>
            <p:ph type="subTitle" idx="1"/>
          </p:nvPr>
        </p:nvSpPr>
        <p:spPr>
          <a:xfrm>
            <a:off x="1368000" y="2853900"/>
            <a:ext cx="6300000" cy="1631216"/>
          </a:xfrm>
        </p:spPr>
        <p:txBody>
          <a:bodyPr/>
          <a:lstStyle/>
          <a:p>
            <a:r>
              <a:rPr lang="en-US" dirty="0"/>
              <a:t>Public Sector Recruitment: current trends and </a:t>
            </a:r>
            <a:r>
              <a:rPr lang="en-US" dirty="0" smtClean="0"/>
              <a:t>challenges</a:t>
            </a:r>
          </a:p>
          <a:p>
            <a:r>
              <a:rPr lang="en-GB" dirty="0" smtClean="0"/>
              <a:t>Athens, Greece</a:t>
            </a:r>
          </a:p>
          <a:p>
            <a:r>
              <a:rPr lang="en-GB" dirty="0" smtClean="0"/>
              <a:t>November 9, </a:t>
            </a:r>
            <a:r>
              <a:rPr lang="en-GB" dirty="0"/>
              <a:t>2017</a:t>
            </a:r>
          </a:p>
          <a:p>
            <a:endParaRPr lang="en-GB" dirty="0"/>
          </a:p>
          <a:p>
            <a:r>
              <a:rPr lang="en-GB" dirty="0" smtClean="0"/>
              <a:t>Daniel Gerson, Project Manager, Public Employment and Management</a:t>
            </a:r>
            <a:endParaRPr lang="en-GB" dirty="0"/>
          </a:p>
        </p:txBody>
      </p:sp>
    </p:spTree>
    <p:extLst>
      <p:ext uri="{BB962C8B-B14F-4D97-AF65-F5344CB8AC3E}">
        <p14:creationId xmlns:p14="http://schemas.microsoft.com/office/powerpoint/2010/main" xmlns="" val="961294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latin typeface="Segoe UI Light" panose="020B0502040204020203" pitchFamily="34" charset="0"/>
              </a:rPr>
              <a:t>Some methods (e.g. standard exams) may not be well adapted to new skills </a:t>
            </a:r>
            <a:r>
              <a:rPr lang="en-US" sz="2800" dirty="0" smtClean="0">
                <a:latin typeface="Segoe UI Light" panose="020B0502040204020203" pitchFamily="34" charset="0"/>
              </a:rPr>
              <a:t>needs</a:t>
            </a:r>
            <a:endParaRPr lang="en-US" sz="2800" dirty="0">
              <a:latin typeface="Segoe UI Light" panose="020B0502040204020203"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xmlns="" val="1408105589"/>
              </p:ext>
            </p:extLst>
          </p:nvPr>
        </p:nvGraphicFramePr>
        <p:xfrm>
          <a:off x="395536" y="1563638"/>
          <a:ext cx="8125247"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955" y="4848469"/>
            <a:ext cx="7632848" cy="230832"/>
          </a:xfrm>
          <a:prstGeom prst="rect">
            <a:avLst/>
          </a:prstGeom>
          <a:noFill/>
        </p:spPr>
        <p:txBody>
          <a:bodyPr wrap="square" rtlCol="0">
            <a:spAutoFit/>
          </a:bodyPr>
          <a:lstStyle/>
          <a:p>
            <a:r>
              <a:rPr lang="en-GB" sz="900" b="1" i="1" dirty="0">
                <a:latin typeface="Segoe UI Light" panose="020B0502040204020203" pitchFamily="34" charset="0"/>
              </a:rPr>
              <a:t>Source:</a:t>
            </a:r>
            <a:r>
              <a:rPr lang="en-GB" sz="900" b="1" dirty="0">
                <a:latin typeface="Segoe UI Light" panose="020B0502040204020203" pitchFamily="34" charset="0"/>
              </a:rPr>
              <a:t> </a:t>
            </a:r>
            <a:r>
              <a:rPr lang="en-GB" sz="900" b="1" dirty="0" smtClean="0">
                <a:latin typeface="Segoe UI Light" panose="020B0502040204020203" pitchFamily="34" charset="0"/>
              </a:rPr>
              <a:t> OECD </a:t>
            </a:r>
            <a:r>
              <a:rPr lang="en-GB" sz="900" b="1" dirty="0">
                <a:latin typeface="Segoe UI Light" panose="020B0502040204020203" pitchFamily="34" charset="0"/>
              </a:rPr>
              <a:t>(</a:t>
            </a:r>
            <a:r>
              <a:rPr lang="en-GB" sz="900" b="1" dirty="0" smtClean="0">
                <a:latin typeface="Segoe UI Light" panose="020B0502040204020203" pitchFamily="34" charset="0"/>
              </a:rPr>
              <a:t>2016) SHRM</a:t>
            </a:r>
            <a:endParaRPr lang="en-GB" sz="900" b="1" dirty="0">
              <a:latin typeface="Segoe UI Light" panose="020B0502040204020203" pitchFamily="34" charset="0"/>
            </a:endParaRPr>
          </a:p>
        </p:txBody>
      </p:sp>
      <p:sp>
        <p:nvSpPr>
          <p:cNvPr id="6" name="Rectangle 5"/>
          <p:cNvSpPr/>
          <p:nvPr/>
        </p:nvSpPr>
        <p:spPr>
          <a:xfrm>
            <a:off x="570636" y="1338807"/>
            <a:ext cx="8568952" cy="369332"/>
          </a:xfrm>
          <a:prstGeom prst="rect">
            <a:avLst/>
          </a:prstGeom>
        </p:spPr>
        <p:txBody>
          <a:bodyPr wrap="square">
            <a:spAutoFit/>
          </a:bodyPr>
          <a:lstStyle/>
          <a:p>
            <a:r>
              <a:rPr lang="en-US" dirty="0" smtClean="0"/>
              <a:t>Categories that are hard to fill in civil services</a:t>
            </a:r>
            <a:endParaRPr lang="en-GB" dirty="0"/>
          </a:p>
        </p:txBody>
      </p:sp>
    </p:spTree>
    <p:extLst>
      <p:ext uri="{BB962C8B-B14F-4D97-AF65-F5344CB8AC3E}">
        <p14:creationId xmlns:p14="http://schemas.microsoft.com/office/powerpoint/2010/main" xmlns="" val="558237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civil service image matters…</a:t>
            </a:r>
            <a:endParaRPr lang="en-GB" dirty="0"/>
          </a:p>
        </p:txBody>
      </p:sp>
      <p:sp>
        <p:nvSpPr>
          <p:cNvPr id="5" name="Rectangle 4"/>
          <p:cNvSpPr/>
          <p:nvPr/>
        </p:nvSpPr>
        <p:spPr>
          <a:xfrm>
            <a:off x="755576" y="1221600"/>
            <a:ext cx="6840760" cy="369332"/>
          </a:xfrm>
          <a:prstGeom prst="rect">
            <a:avLst/>
          </a:prstGeom>
        </p:spPr>
        <p:txBody>
          <a:bodyPr wrap="square">
            <a:spAutoFit/>
          </a:bodyPr>
          <a:lstStyle/>
          <a:p>
            <a:r>
              <a:rPr lang="en-US" dirty="0" smtClean="0"/>
              <a:t>Elements highlighted in civil service recruitment material, 2016</a:t>
            </a:r>
            <a:endParaRPr lang="en-GB" dirty="0"/>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599642"/>
            <a:ext cx="7344816" cy="3478010"/>
          </a:xfrm>
          <a:prstGeom prst="rect">
            <a:avLst/>
          </a:prstGeom>
          <a:noFill/>
        </p:spPr>
      </p:pic>
    </p:spTree>
    <p:extLst>
      <p:ext uri="{BB962C8B-B14F-4D97-AF65-F5344CB8AC3E}">
        <p14:creationId xmlns:p14="http://schemas.microsoft.com/office/powerpoint/2010/main" xmlns="" val="363956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And increasingly, OECD countries focus on the senior levels</a:t>
            </a:r>
            <a:endParaRPr lang="en-GB" dirty="0"/>
          </a:p>
        </p:txBody>
      </p:sp>
      <p:sp>
        <p:nvSpPr>
          <p:cNvPr id="4" name="TextBox 3"/>
          <p:cNvSpPr txBox="1"/>
          <p:nvPr/>
        </p:nvSpPr>
        <p:spPr>
          <a:xfrm>
            <a:off x="32955" y="4848468"/>
            <a:ext cx="7632848" cy="276999"/>
          </a:xfrm>
          <a:prstGeom prst="rect">
            <a:avLst/>
          </a:prstGeom>
          <a:noFill/>
        </p:spPr>
        <p:txBody>
          <a:bodyPr wrap="square" rtlCol="0">
            <a:spAutoFit/>
          </a:bodyPr>
          <a:lstStyle/>
          <a:p>
            <a:r>
              <a:rPr lang="en-GB" sz="1200" i="1" dirty="0"/>
              <a:t>Source:</a:t>
            </a:r>
            <a:r>
              <a:rPr lang="en-GB" sz="1200" dirty="0"/>
              <a:t> </a:t>
            </a:r>
            <a:r>
              <a:rPr lang="en-GB" sz="1200" b="1" u="sng" dirty="0"/>
              <a:t>Preliminary findings</a:t>
            </a:r>
            <a:r>
              <a:rPr lang="en-GB" sz="1200" dirty="0"/>
              <a:t> of the OECD SHRM survey </a:t>
            </a:r>
            <a:r>
              <a:rPr lang="en-GB" sz="1200" dirty="0" smtClean="0"/>
              <a:t>2016</a:t>
            </a:r>
            <a:endParaRPr lang="en-GB" sz="1200"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563638"/>
            <a:ext cx="8218487" cy="3174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11560" y="1244248"/>
            <a:ext cx="7198259" cy="369332"/>
          </a:xfrm>
          <a:prstGeom prst="rect">
            <a:avLst/>
          </a:prstGeom>
        </p:spPr>
        <p:txBody>
          <a:bodyPr wrap="square">
            <a:spAutoFit/>
          </a:bodyPr>
          <a:lstStyle/>
          <a:p>
            <a:r>
              <a:rPr lang="en-GB" dirty="0"/>
              <a:t>Differences in selection process for senior managers</a:t>
            </a:r>
          </a:p>
        </p:txBody>
      </p:sp>
    </p:spTree>
    <p:extLst>
      <p:ext uri="{BB962C8B-B14F-4D97-AF65-F5344CB8AC3E}">
        <p14:creationId xmlns:p14="http://schemas.microsoft.com/office/powerpoint/2010/main" xmlns="" val="333466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GB" dirty="0" smtClean="0">
                <a:ea typeface="Times New Roman"/>
              </a:rPr>
              <a:t>SELOR conducts various surveys to determine what matters to current and prospective employees of the federal government:</a:t>
            </a:r>
          </a:p>
          <a:p>
            <a:r>
              <a:rPr lang="en-GB" dirty="0" smtClean="0">
                <a:ea typeface="Times New Roman"/>
              </a:rPr>
              <a:t>Competitive </a:t>
            </a:r>
            <a:r>
              <a:rPr lang="en-GB" dirty="0">
                <a:ea typeface="Times New Roman"/>
              </a:rPr>
              <a:t>wage </a:t>
            </a:r>
            <a:r>
              <a:rPr lang="en-GB" dirty="0" smtClean="0">
                <a:ea typeface="Times New Roman"/>
              </a:rPr>
              <a:t>package</a:t>
            </a:r>
          </a:p>
          <a:p>
            <a:r>
              <a:rPr lang="en-GB" dirty="0"/>
              <a:t>Pleasant working </a:t>
            </a:r>
            <a:r>
              <a:rPr lang="en-GB" dirty="0" smtClean="0"/>
              <a:t>atmosphere</a:t>
            </a:r>
          </a:p>
          <a:p>
            <a:r>
              <a:rPr lang="en-GB" dirty="0"/>
              <a:t>Job </a:t>
            </a:r>
            <a:r>
              <a:rPr lang="en-GB" dirty="0" smtClean="0"/>
              <a:t>security</a:t>
            </a:r>
          </a:p>
          <a:p>
            <a:r>
              <a:rPr lang="en-GB" dirty="0"/>
              <a:t>Interesting job </a:t>
            </a:r>
            <a:r>
              <a:rPr lang="en-GB" dirty="0" smtClean="0"/>
              <a:t>content</a:t>
            </a:r>
          </a:p>
          <a:p>
            <a:r>
              <a:rPr lang="en-GB" dirty="0"/>
              <a:t>Good work-life balance</a:t>
            </a:r>
          </a:p>
        </p:txBody>
      </p:sp>
      <p:sp>
        <p:nvSpPr>
          <p:cNvPr id="3" name="Title 2"/>
          <p:cNvSpPr>
            <a:spLocks noGrp="1"/>
          </p:cNvSpPr>
          <p:nvPr>
            <p:ph type="title"/>
          </p:nvPr>
        </p:nvSpPr>
        <p:spPr/>
        <p:txBody>
          <a:bodyPr/>
          <a:lstStyle/>
          <a:p>
            <a:r>
              <a:rPr lang="en-GB" dirty="0" smtClean="0"/>
              <a:t>SELOR (Belgium): understanding the employee value proposition</a:t>
            </a:r>
            <a:endParaRPr lang="en-GB" dirty="0"/>
          </a:p>
        </p:txBody>
      </p:sp>
      <p:pic>
        <p:nvPicPr>
          <p:cNvPr id="1026" name="Picture 2" descr="http://www.selor.be/img/selor-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291830"/>
            <a:ext cx="3770601"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1537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7740472" cy="766800"/>
          </a:xfrm>
        </p:spPr>
        <p:txBody>
          <a:bodyPr/>
          <a:lstStyle/>
          <a:p>
            <a:r>
              <a:rPr lang="en-US" sz="2800" b="1" dirty="0">
                <a:solidFill>
                  <a:srgbClr val="0070C0"/>
                </a:solidFill>
              </a:rPr>
              <a:t>Attracting and selecting the talent needed in the civil service</a:t>
            </a:r>
          </a:p>
        </p:txBody>
      </p:sp>
      <p:pic>
        <p:nvPicPr>
          <p:cNvPr id="9218" name="Picture 2" descr="https://pbs.twimg.com/media/DIYdPcbVoAAm3pn.jpg:lar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6385" y="1491631"/>
            <a:ext cx="4272823" cy="3135536"/>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371195" y="1059583"/>
            <a:ext cx="4017230" cy="584775"/>
          </a:xfrm>
          <a:prstGeom prst="rect">
            <a:avLst/>
          </a:prstGeom>
        </p:spPr>
        <p:txBody>
          <a:bodyPr wrap="square">
            <a:spAutoFit/>
          </a:bodyPr>
          <a:lstStyle/>
          <a:p>
            <a:pPr algn="ctr"/>
            <a:r>
              <a:rPr lang="en-US" sz="1600" dirty="0" smtClean="0">
                <a:solidFill>
                  <a:schemeClr val="bg1">
                    <a:lumMod val="65000"/>
                    <a:lumOff val="35000"/>
                  </a:schemeClr>
                </a:solidFill>
              </a:rPr>
              <a:t>UK fast stream’s 15 schemes </a:t>
            </a:r>
            <a:r>
              <a:rPr lang="en-US" sz="1600" dirty="0" smtClean="0">
                <a:solidFill>
                  <a:schemeClr val="bg1">
                    <a:lumMod val="65000"/>
                    <a:lumOff val="35000"/>
                  </a:schemeClr>
                </a:solidFill>
                <a:hlinkClick r:id="rId4" tooltip="https://www.faststream.gov.uk/"/>
              </a:rPr>
              <a:t>https</a:t>
            </a:r>
            <a:r>
              <a:rPr lang="en-US" sz="1600" dirty="0">
                <a:solidFill>
                  <a:schemeClr val="bg1">
                    <a:lumMod val="65000"/>
                    <a:lumOff val="35000"/>
                  </a:schemeClr>
                </a:solidFill>
                <a:hlinkClick r:id="rId4" tooltip="https://www.faststream.gov.uk/"/>
              </a:rPr>
              <a:t>://www.faststream.gov.uk/ </a:t>
            </a:r>
            <a:endParaRPr lang="en-GB" sz="1600" dirty="0">
              <a:solidFill>
                <a:schemeClr val="bg1">
                  <a:lumMod val="65000"/>
                  <a:lumOff val="35000"/>
                </a:schemeClr>
              </a:solidFill>
            </a:endParaRPr>
          </a:p>
        </p:txBody>
      </p:sp>
      <p:pic>
        <p:nvPicPr>
          <p:cNvPr id="9337" name="Picture 12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462" y="2949792"/>
            <a:ext cx="3781923" cy="1675185"/>
          </a:xfrm>
          <a:prstGeom prst="rect">
            <a:avLst/>
          </a:prstGeom>
          <a:noFill/>
          <a:ln w="9525">
            <a:solidFill>
              <a:schemeClr val="bg2"/>
            </a:solidFill>
            <a:miter lim="800000"/>
            <a:headEnd/>
            <a:tailEnd/>
          </a:ln>
          <a:extLst>
            <a:ext uri="{909E8E84-426E-40DD-AFC4-6F175D3DCCD1}">
              <a14:hiddenFill xmlns:a14="http://schemas.microsoft.com/office/drawing/2010/main" xmlns="">
                <a:solidFill>
                  <a:schemeClr val="accent1"/>
                </a:solidFill>
              </a14:hiddenFill>
            </a:ext>
          </a:extLst>
        </p:spPr>
      </p:pic>
      <p:pic>
        <p:nvPicPr>
          <p:cNvPr id="9338" name="Picture 12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1462" y="1491631"/>
            <a:ext cx="3812806" cy="1178828"/>
          </a:xfrm>
          <a:prstGeom prst="rect">
            <a:avLst/>
          </a:prstGeom>
          <a:noFill/>
          <a:ln w="9525">
            <a:solidFill>
              <a:schemeClr val="bg2"/>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69981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7956496" cy="766800"/>
          </a:xfrm>
        </p:spPr>
        <p:txBody>
          <a:bodyPr/>
          <a:lstStyle/>
          <a:p>
            <a:r>
              <a:rPr lang="en-US" sz="2800" dirty="0" smtClean="0">
                <a:latin typeface="Segoe UI Light" panose="020B0502040204020203" pitchFamily="34" charset="0"/>
              </a:rPr>
              <a:t>POLICIES FOR A </a:t>
            </a:r>
            <a:r>
              <a:rPr lang="en-US" sz="2800" b="1" dirty="0" smtClean="0">
                <a:latin typeface="Segoe UI Light" panose="020B0502040204020203" pitchFamily="34" charset="0"/>
              </a:rPr>
              <a:t>DIVERSE RECRUITMENT </a:t>
            </a:r>
            <a:r>
              <a:rPr lang="en-US" sz="2800" dirty="0" smtClean="0">
                <a:latin typeface="Segoe UI Light" panose="020B0502040204020203" pitchFamily="34" charset="0"/>
              </a:rPr>
              <a:t>IN THE SENIOR CIVIL SERVICE: THE CASE OF ENA (France)</a:t>
            </a:r>
            <a:endParaRPr lang="en-GB" sz="2800" dirty="0">
              <a:latin typeface="Segoe UI Light" panose="020B0502040204020203" pitchFamily="34" charset="0"/>
            </a:endParaRPr>
          </a:p>
        </p:txBody>
      </p:sp>
      <p:pic>
        <p:nvPicPr>
          <p:cNvPr id="7170" name="Picture 2" descr="http://www.ena.fr/var/ena/storage/images/_aliases/image_lightbox/concours-prepas-concours/preparer-reussir-concours/classe-preparatoire-egalite-des-chances/cp-ena/92255-1-fre-FR/CP-E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1243662"/>
            <a:ext cx="2563813" cy="23066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7544" y="1243662"/>
            <a:ext cx="5688632" cy="3416320"/>
          </a:xfrm>
          <a:prstGeom prst="rect">
            <a:avLst/>
          </a:prstGeom>
        </p:spPr>
        <p:txBody>
          <a:bodyPr wrap="square">
            <a:spAutoFit/>
          </a:bodyPr>
          <a:lstStyle/>
          <a:p>
            <a:pPr marL="285750" indent="-285750">
              <a:buFont typeface="Arial" panose="020B0604020202020204" pitchFamily="34" charset="0"/>
              <a:buChar char="•"/>
            </a:pPr>
            <a:r>
              <a:rPr lang="en-US" dirty="0" smtClean="0">
                <a:latin typeface="Segoe UI Light" panose="020B0502040204020203" pitchFamily="34" charset="0"/>
              </a:rPr>
              <a:t>Merit-based </a:t>
            </a:r>
            <a:r>
              <a:rPr lang="en-US" dirty="0">
                <a:latin typeface="Segoe UI Light" panose="020B0502040204020203" pitchFamily="34" charset="0"/>
              </a:rPr>
              <a:t>competition whose main aim is to “democratize access to the senior civil service</a:t>
            </a:r>
            <a:r>
              <a:rPr lang="en-US" dirty="0" smtClean="0">
                <a:latin typeface="Segoe UI Light" panose="020B0502040204020203" pitchFamily="34" charset="0"/>
              </a:rPr>
              <a:t>”</a:t>
            </a:r>
          </a:p>
          <a:p>
            <a:pPr marL="285750" indent="-285750">
              <a:buFont typeface="Arial" panose="020B0604020202020204" pitchFamily="34" charset="0"/>
              <a:buChar char="•"/>
            </a:pPr>
            <a:endParaRPr lang="en-US" dirty="0" smtClean="0">
              <a:latin typeface="Segoe UI Light" panose="020B0502040204020203" pitchFamily="34" charset="0"/>
            </a:endParaRPr>
          </a:p>
          <a:p>
            <a:pPr marL="285750" indent="-285750">
              <a:buFont typeface="Arial" panose="020B0604020202020204" pitchFamily="34" charset="0"/>
              <a:buChar char="•"/>
            </a:pPr>
            <a:r>
              <a:rPr lang="en-US" dirty="0" smtClean="0">
                <a:latin typeface="Segoe UI Light" panose="020B0502040204020203" pitchFamily="34" charset="0"/>
              </a:rPr>
              <a:t>BUT the chance to succeed the competition is </a:t>
            </a:r>
            <a:r>
              <a:rPr lang="en-US" b="1" dirty="0" smtClean="0">
                <a:latin typeface="Segoe UI Light" panose="020B0502040204020203" pitchFamily="34" charset="0"/>
              </a:rPr>
              <a:t>1/11 for </a:t>
            </a:r>
            <a:r>
              <a:rPr lang="en-US" b="1" dirty="0">
                <a:latin typeface="Segoe UI Light" panose="020B0502040204020203" pitchFamily="34" charset="0"/>
              </a:rPr>
              <a:t>upper-income class </a:t>
            </a:r>
            <a:r>
              <a:rPr lang="en-US" b="1" dirty="0" smtClean="0">
                <a:latin typeface="Segoe UI Light" panose="020B0502040204020203" pitchFamily="34" charset="0"/>
              </a:rPr>
              <a:t>candidate vs 1/43 </a:t>
            </a:r>
            <a:r>
              <a:rPr lang="en-US" b="1" dirty="0">
                <a:latin typeface="Segoe UI Light" panose="020B0502040204020203" pitchFamily="34" charset="0"/>
              </a:rPr>
              <a:t>for a candidate from a lower-income </a:t>
            </a:r>
            <a:r>
              <a:rPr lang="en-US" b="1" dirty="0" smtClean="0">
                <a:latin typeface="Segoe UI Light" panose="020B0502040204020203" pitchFamily="34" charset="0"/>
              </a:rPr>
              <a:t>class</a:t>
            </a:r>
          </a:p>
          <a:p>
            <a:pPr marL="285750" indent="-285750">
              <a:buFont typeface="Arial" panose="020B0604020202020204" pitchFamily="34" charset="0"/>
              <a:buChar char="•"/>
            </a:pPr>
            <a:endParaRPr lang="en-US" b="1" dirty="0">
              <a:latin typeface="Segoe UI Light" panose="020B0502040204020203" pitchFamily="34" charset="0"/>
            </a:endParaRPr>
          </a:p>
          <a:p>
            <a:pPr marL="285750" indent="-285750">
              <a:buFont typeface="Arial" panose="020B0604020202020204" pitchFamily="34" charset="0"/>
              <a:buChar char="•"/>
            </a:pPr>
            <a:r>
              <a:rPr lang="en-US" dirty="0">
                <a:latin typeface="Segoe UI Light" panose="020B0502040204020203" pitchFamily="34" charset="0"/>
              </a:rPr>
              <a:t>Specific preparation </a:t>
            </a:r>
            <a:r>
              <a:rPr lang="en-US" dirty="0" smtClean="0">
                <a:latin typeface="Segoe UI Light" panose="020B0502040204020203" pitchFamily="34" charset="0"/>
              </a:rPr>
              <a:t>class to </a:t>
            </a:r>
            <a:r>
              <a:rPr lang="en-US" b="1" dirty="0">
                <a:latin typeface="Segoe UI Light" panose="020B0502040204020203" pitchFamily="34" charset="0"/>
              </a:rPr>
              <a:t>compensate </a:t>
            </a:r>
            <a:r>
              <a:rPr lang="en-US" b="1" dirty="0" smtClean="0">
                <a:latin typeface="Segoe UI Light" panose="020B0502040204020203" pitchFamily="34" charset="0"/>
              </a:rPr>
              <a:t>for the </a:t>
            </a:r>
            <a:r>
              <a:rPr lang="en-US" b="1" dirty="0">
                <a:latin typeface="Segoe UI Light" panose="020B0502040204020203" pitchFamily="34" charset="0"/>
              </a:rPr>
              <a:t>unequal opportunities</a:t>
            </a:r>
            <a:r>
              <a:rPr lang="en-US" dirty="0">
                <a:latin typeface="Segoe UI Light" panose="020B0502040204020203" pitchFamily="34" charset="0"/>
              </a:rPr>
              <a:t> of lower social class students </a:t>
            </a:r>
            <a:r>
              <a:rPr lang="en-US" dirty="0" smtClean="0">
                <a:latin typeface="Segoe UI Light" panose="020B0502040204020203" pitchFamily="34" charset="0"/>
              </a:rPr>
              <a:t>and </a:t>
            </a:r>
            <a:r>
              <a:rPr lang="en-US" dirty="0">
                <a:latin typeface="Segoe UI Light" panose="020B0502040204020203" pitchFamily="34" charset="0"/>
              </a:rPr>
              <a:t>to promote diversity in </a:t>
            </a:r>
            <a:r>
              <a:rPr lang="en-US" dirty="0" smtClean="0">
                <a:latin typeface="Segoe UI Light" panose="020B0502040204020203" pitchFamily="34" charset="0"/>
              </a:rPr>
              <a:t>recruitment, to make the </a:t>
            </a:r>
            <a:r>
              <a:rPr lang="en-US" dirty="0">
                <a:latin typeface="Segoe UI Light" panose="020B0502040204020203" pitchFamily="34" charset="0"/>
              </a:rPr>
              <a:t>Senior Civil Service </a:t>
            </a:r>
            <a:r>
              <a:rPr lang="en-US" dirty="0" smtClean="0">
                <a:latin typeface="Segoe UI Light" panose="020B0502040204020203" pitchFamily="34" charset="0"/>
              </a:rPr>
              <a:t>more </a:t>
            </a:r>
            <a:r>
              <a:rPr lang="en-US" dirty="0">
                <a:latin typeface="Segoe UI Light" panose="020B0502040204020203" pitchFamily="34" charset="0"/>
              </a:rPr>
              <a:t>efficient and more representative of the </a:t>
            </a:r>
            <a:r>
              <a:rPr lang="en-US" dirty="0" smtClean="0">
                <a:latin typeface="Segoe UI Light" panose="020B0502040204020203" pitchFamily="34" charset="0"/>
              </a:rPr>
              <a:t>population</a:t>
            </a:r>
            <a:endParaRPr lang="en-US" dirty="0">
              <a:latin typeface="Segoe UI Light" panose="020B0502040204020203" pitchFamily="34" charset="0"/>
            </a:endParaRPr>
          </a:p>
        </p:txBody>
      </p:sp>
      <p:sp>
        <p:nvSpPr>
          <p:cNvPr id="5" name="TextBox 4"/>
          <p:cNvSpPr txBox="1"/>
          <p:nvPr/>
        </p:nvSpPr>
        <p:spPr>
          <a:xfrm>
            <a:off x="6300192" y="3557518"/>
            <a:ext cx="1800200" cy="230832"/>
          </a:xfrm>
          <a:prstGeom prst="rect">
            <a:avLst/>
          </a:prstGeom>
          <a:noFill/>
        </p:spPr>
        <p:txBody>
          <a:bodyPr wrap="square" rtlCol="0">
            <a:spAutoFit/>
          </a:bodyPr>
          <a:lstStyle/>
          <a:p>
            <a:r>
              <a:rPr lang="fr-FR" sz="900" dirty="0" smtClean="0">
                <a:latin typeface="Segoe UI Light" panose="020B0502040204020203" pitchFamily="34" charset="0"/>
              </a:rPr>
              <a:t>Photo: ENA</a:t>
            </a:r>
            <a:endParaRPr lang="en-GB" sz="900" dirty="0">
              <a:latin typeface="Segoe UI Light" panose="020B0502040204020203" pitchFamily="34" charset="0"/>
            </a:endParaRPr>
          </a:p>
        </p:txBody>
      </p:sp>
      <p:sp>
        <p:nvSpPr>
          <p:cNvPr id="7" name="TextBox 6"/>
          <p:cNvSpPr txBox="1"/>
          <p:nvPr/>
        </p:nvSpPr>
        <p:spPr>
          <a:xfrm>
            <a:off x="22528" y="4897208"/>
            <a:ext cx="8208913" cy="230832"/>
          </a:xfrm>
          <a:prstGeom prst="rect">
            <a:avLst/>
          </a:prstGeom>
          <a:noFill/>
        </p:spPr>
        <p:txBody>
          <a:bodyPr wrap="square" rtlCol="0">
            <a:spAutoFit/>
          </a:bodyPr>
          <a:lstStyle/>
          <a:p>
            <a:r>
              <a:rPr lang="fr-FR" sz="900" b="1" i="1" dirty="0" smtClean="0">
                <a:latin typeface="Segoe UI Light" panose="020B0502040204020203" pitchFamily="34" charset="0"/>
              </a:rPr>
              <a:t>Source:</a:t>
            </a:r>
            <a:r>
              <a:rPr lang="fr-FR" sz="900" b="1" dirty="0" smtClean="0">
                <a:latin typeface="Segoe UI Light" panose="020B0502040204020203" pitchFamily="34" charset="0"/>
              </a:rPr>
              <a:t> LARAT </a:t>
            </a:r>
            <a:r>
              <a:rPr lang="fr-FR" sz="900" b="1" dirty="0">
                <a:latin typeface="Segoe UI Light" panose="020B0502040204020203" pitchFamily="34" charset="0"/>
              </a:rPr>
              <a:t>Fabrice (2015), « Le dernier maillon dans la chaîne des inégalités ? Les particularités du profil des élèves de l’ÉNA », </a:t>
            </a:r>
            <a:r>
              <a:rPr lang="fr-FR" sz="900" b="1" dirty="0" smtClean="0">
                <a:latin typeface="Segoe UI Light" panose="020B0502040204020203" pitchFamily="34" charset="0"/>
              </a:rPr>
              <a:t>RFAP 2015/1 </a:t>
            </a:r>
            <a:r>
              <a:rPr lang="fr-FR" sz="900" b="1" dirty="0">
                <a:latin typeface="Segoe UI Light" panose="020B0502040204020203" pitchFamily="34" charset="0"/>
              </a:rPr>
              <a:t>(N° 153), p. 103-124</a:t>
            </a:r>
          </a:p>
        </p:txBody>
      </p:sp>
    </p:spTree>
    <p:extLst>
      <p:ext uri="{BB962C8B-B14F-4D97-AF65-F5344CB8AC3E}">
        <p14:creationId xmlns:p14="http://schemas.microsoft.com/office/powerpoint/2010/main" xmlns="" val="508697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smtClean="0">
                <a:latin typeface="Segoe UI Light" panose="020B0502040204020203" pitchFamily="34" charset="0"/>
              </a:rPr>
              <a:t>Building a </a:t>
            </a:r>
            <a:r>
              <a:rPr lang="en-GB" dirty="0">
                <a:latin typeface="Segoe UI Light" panose="020B0502040204020203" pitchFamily="34" charset="0"/>
              </a:rPr>
              <a:t>professional civil </a:t>
            </a:r>
            <a:r>
              <a:rPr lang="en-GB" dirty="0" smtClean="0">
                <a:latin typeface="Segoe UI Light" panose="020B0502040204020203" pitchFamily="34" charset="0"/>
              </a:rPr>
              <a:t>service requires fair and open recruitment, built on merit and independence from political influence.</a:t>
            </a:r>
          </a:p>
          <a:p>
            <a:r>
              <a:rPr lang="fr-FR" dirty="0" smtClean="0">
                <a:latin typeface="Segoe UI Light" panose="020B0502040204020203" pitchFamily="34" charset="0"/>
              </a:rPr>
              <a:t>But are </a:t>
            </a:r>
            <a:r>
              <a:rPr lang="fr-FR" dirty="0" err="1" smtClean="0">
                <a:latin typeface="Segoe UI Light" panose="020B0502040204020203" pitchFamily="34" charset="0"/>
              </a:rPr>
              <a:t>yesterday’s</a:t>
            </a:r>
            <a:r>
              <a:rPr lang="fr-FR" dirty="0" smtClean="0">
                <a:latin typeface="Segoe UI Light" panose="020B0502040204020203" pitchFamily="34" charset="0"/>
              </a:rPr>
              <a:t> </a:t>
            </a:r>
            <a:r>
              <a:rPr lang="fr-FR" dirty="0" err="1" smtClean="0">
                <a:latin typeface="Segoe UI Light" panose="020B0502040204020203" pitchFamily="34" charset="0"/>
              </a:rPr>
              <a:t>merit</a:t>
            </a:r>
            <a:r>
              <a:rPr lang="fr-FR" dirty="0" err="1">
                <a:latin typeface="Segoe UI Light" panose="020B0502040204020203" pitchFamily="34" charset="0"/>
              </a:rPr>
              <a:t>-</a:t>
            </a:r>
            <a:r>
              <a:rPr lang="fr-FR" dirty="0" err="1" smtClean="0">
                <a:latin typeface="Segoe UI Light" panose="020B0502040204020203" pitchFamily="34" charset="0"/>
              </a:rPr>
              <a:t>based</a:t>
            </a:r>
            <a:r>
              <a:rPr lang="fr-FR" dirty="0" smtClean="0">
                <a:latin typeface="Segoe UI Light" panose="020B0502040204020203" pitchFamily="34" charset="0"/>
              </a:rPr>
              <a:t> </a:t>
            </a:r>
            <a:r>
              <a:rPr lang="fr-FR" dirty="0" err="1" smtClean="0">
                <a:latin typeface="Segoe UI Light" panose="020B0502040204020203" pitchFamily="34" charset="0"/>
              </a:rPr>
              <a:t>systems</a:t>
            </a:r>
            <a:r>
              <a:rPr lang="fr-FR" dirty="0" smtClean="0">
                <a:latin typeface="Segoe UI Light" panose="020B0502040204020203" pitchFamily="34" charset="0"/>
              </a:rPr>
              <a:t> </a:t>
            </a:r>
            <a:r>
              <a:rPr lang="fr-FR" dirty="0" err="1" smtClean="0">
                <a:latin typeface="Segoe UI Light" panose="020B0502040204020203" pitchFamily="34" charset="0"/>
              </a:rPr>
              <a:t>keeping</a:t>
            </a:r>
            <a:r>
              <a:rPr lang="fr-FR" dirty="0" smtClean="0">
                <a:latin typeface="Segoe UI Light" panose="020B0502040204020203" pitchFamily="34" charset="0"/>
              </a:rPr>
              <a:t> pace </a:t>
            </a:r>
            <a:r>
              <a:rPr lang="fr-FR" dirty="0" err="1" smtClean="0">
                <a:latin typeface="Segoe UI Light" panose="020B0502040204020203" pitchFamily="34" charset="0"/>
              </a:rPr>
              <a:t>with</a:t>
            </a:r>
            <a:r>
              <a:rPr lang="fr-FR" dirty="0" smtClean="0">
                <a:latin typeface="Segoe UI Light" panose="020B0502040204020203" pitchFamily="34" charset="0"/>
              </a:rPr>
              <a:t> the </a:t>
            </a:r>
            <a:r>
              <a:rPr lang="fr-FR" dirty="0" err="1" smtClean="0">
                <a:latin typeface="Segoe UI Light" panose="020B0502040204020203" pitchFamily="34" charset="0"/>
              </a:rPr>
              <a:t>needs</a:t>
            </a:r>
            <a:r>
              <a:rPr lang="fr-FR" dirty="0" smtClean="0">
                <a:latin typeface="Segoe UI Light" panose="020B0502040204020203" pitchFamily="34" charset="0"/>
              </a:rPr>
              <a:t> of a modern civil service?</a:t>
            </a:r>
          </a:p>
          <a:p>
            <a:pPr lvl="1"/>
            <a:r>
              <a:rPr lang="fr-FR" dirty="0" err="1">
                <a:latin typeface="Segoe UI Light" panose="020B0502040204020203" pitchFamily="34" charset="0"/>
              </a:rPr>
              <a:t>Competency</a:t>
            </a:r>
            <a:r>
              <a:rPr lang="fr-FR" dirty="0">
                <a:latin typeface="Segoe UI Light" panose="020B0502040204020203" pitchFamily="34" charset="0"/>
              </a:rPr>
              <a:t> </a:t>
            </a:r>
            <a:r>
              <a:rPr lang="fr-FR" dirty="0" err="1">
                <a:latin typeface="Segoe UI Light" panose="020B0502040204020203" pitchFamily="34" charset="0"/>
              </a:rPr>
              <a:t>based</a:t>
            </a:r>
            <a:r>
              <a:rPr lang="fr-FR" dirty="0">
                <a:latin typeface="Segoe UI Light" panose="020B0502040204020203" pitchFamily="34" charset="0"/>
              </a:rPr>
              <a:t> </a:t>
            </a:r>
            <a:r>
              <a:rPr lang="fr-FR" dirty="0" err="1">
                <a:latin typeface="Segoe UI Light" panose="020B0502040204020203" pitchFamily="34" charset="0"/>
              </a:rPr>
              <a:t>recruitment</a:t>
            </a:r>
            <a:endParaRPr lang="fr-FR" dirty="0">
              <a:latin typeface="Segoe UI Light" panose="020B0502040204020203" pitchFamily="34" charset="0"/>
            </a:endParaRPr>
          </a:p>
          <a:p>
            <a:pPr lvl="1"/>
            <a:r>
              <a:rPr lang="fr-FR" dirty="0" err="1" smtClean="0">
                <a:latin typeface="Segoe UI Light" panose="020B0502040204020203" pitchFamily="34" charset="0"/>
              </a:rPr>
              <a:t>Competition</a:t>
            </a:r>
            <a:r>
              <a:rPr lang="fr-FR" dirty="0" smtClean="0">
                <a:latin typeface="Segoe UI Light" panose="020B0502040204020203" pitchFamily="34" charset="0"/>
              </a:rPr>
              <a:t> for </a:t>
            </a:r>
            <a:r>
              <a:rPr lang="fr-FR" dirty="0" err="1" smtClean="0">
                <a:latin typeface="Segoe UI Light" panose="020B0502040204020203" pitchFamily="34" charset="0"/>
              </a:rPr>
              <a:t>specialist</a:t>
            </a:r>
            <a:r>
              <a:rPr lang="fr-FR" dirty="0" smtClean="0">
                <a:latin typeface="Segoe UI Light" panose="020B0502040204020203" pitchFamily="34" charset="0"/>
              </a:rPr>
              <a:t> </a:t>
            </a:r>
            <a:r>
              <a:rPr lang="fr-FR" dirty="0" err="1" smtClean="0">
                <a:latin typeface="Segoe UI Light" panose="020B0502040204020203" pitchFamily="34" charset="0"/>
              </a:rPr>
              <a:t>skills</a:t>
            </a:r>
            <a:endParaRPr lang="fr-FR" dirty="0" smtClean="0">
              <a:latin typeface="Segoe UI Light" panose="020B0502040204020203" pitchFamily="34" charset="0"/>
            </a:endParaRPr>
          </a:p>
          <a:p>
            <a:pPr lvl="1"/>
            <a:r>
              <a:rPr lang="fr-FR" dirty="0" smtClean="0">
                <a:latin typeface="Segoe UI Light" panose="020B0502040204020203" pitchFamily="34" charset="0"/>
              </a:rPr>
              <a:t>Speed of the </a:t>
            </a:r>
            <a:r>
              <a:rPr lang="fr-FR" dirty="0" err="1" smtClean="0">
                <a:latin typeface="Segoe UI Light" panose="020B0502040204020203" pitchFamily="34" charset="0"/>
              </a:rPr>
              <a:t>process</a:t>
            </a:r>
            <a:endParaRPr lang="fr-FR" dirty="0" smtClean="0">
              <a:latin typeface="Segoe UI Light" panose="020B0502040204020203" pitchFamily="34" charset="0"/>
            </a:endParaRPr>
          </a:p>
          <a:p>
            <a:pPr lvl="1"/>
            <a:r>
              <a:rPr lang="fr-FR" dirty="0" err="1" smtClean="0">
                <a:latin typeface="Segoe UI Light" panose="020B0502040204020203" pitchFamily="34" charset="0"/>
              </a:rPr>
              <a:t>Diversity</a:t>
            </a:r>
            <a:r>
              <a:rPr lang="fr-FR" dirty="0" smtClean="0">
                <a:latin typeface="Segoe UI Light" panose="020B0502040204020203" pitchFamily="34" charset="0"/>
              </a:rPr>
              <a:t> and inclusion </a:t>
            </a:r>
          </a:p>
          <a:p>
            <a:r>
              <a:rPr lang="en-GB" dirty="0" smtClean="0">
                <a:latin typeface="Segoe UI Light" panose="020B0502040204020203" pitchFamily="34" charset="0"/>
              </a:rPr>
              <a:t>To attract and </a:t>
            </a:r>
            <a:r>
              <a:rPr lang="en-GB" dirty="0" err="1" smtClean="0">
                <a:latin typeface="Segoe UI Light" panose="020B0502040204020203" pitchFamily="34" charset="0"/>
              </a:rPr>
              <a:t>reruit</a:t>
            </a:r>
            <a:r>
              <a:rPr lang="en-GB" dirty="0" smtClean="0">
                <a:latin typeface="Segoe UI Light" panose="020B0502040204020203" pitchFamily="34" charset="0"/>
              </a:rPr>
              <a:t> the best, civil service need to adapt their tools, processes and employment offers, based on sound evidence and proactive employer branding strategies.</a:t>
            </a:r>
            <a:endParaRPr lang="en-GB" b="1" dirty="0" smtClean="0">
              <a:latin typeface="Segoe UI Light" panose="020B0502040204020203" pitchFamily="34" charset="0"/>
            </a:endParaRPr>
          </a:p>
          <a:p>
            <a:pPr marL="0" indent="0">
              <a:buNone/>
            </a:pPr>
            <a:endParaRPr lang="en-GB" dirty="0">
              <a:latin typeface="Segoe UI Light" panose="020B0502040204020203" pitchFamily="34" charset="0"/>
            </a:endParaRPr>
          </a:p>
        </p:txBody>
      </p:sp>
      <p:sp>
        <p:nvSpPr>
          <p:cNvPr id="3" name="Title 2"/>
          <p:cNvSpPr>
            <a:spLocks noGrp="1"/>
          </p:cNvSpPr>
          <p:nvPr>
            <p:ph type="title"/>
          </p:nvPr>
        </p:nvSpPr>
        <p:spPr/>
        <p:txBody>
          <a:bodyPr/>
          <a:lstStyle/>
          <a:p>
            <a:r>
              <a:rPr lang="en-GB" b="1" dirty="0" smtClean="0">
                <a:latin typeface="Segoe UI Light" panose="020B0502040204020203" pitchFamily="34" charset="0"/>
              </a:rPr>
              <a:t>CONCLUDING THOUGHTS</a:t>
            </a:r>
            <a:endParaRPr lang="en-GB" b="1" dirty="0">
              <a:latin typeface="Segoe UI Light" panose="020B0502040204020203" pitchFamily="34" charset="0"/>
            </a:endParaRPr>
          </a:p>
        </p:txBody>
      </p:sp>
    </p:spTree>
    <p:extLst>
      <p:ext uri="{BB962C8B-B14F-4D97-AF65-F5344CB8AC3E}">
        <p14:creationId xmlns:p14="http://schemas.microsoft.com/office/powerpoint/2010/main" xmlns="" val="2148664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914" y="843558"/>
            <a:ext cx="6300000" cy="669414"/>
          </a:xfrm>
        </p:spPr>
        <p:txBody>
          <a:bodyPr/>
          <a:lstStyle/>
          <a:p>
            <a:r>
              <a:rPr lang="en-GB" dirty="0" smtClean="0"/>
              <a:t>Thank you</a:t>
            </a:r>
            <a:endParaRPr lang="en-GB" dirty="0"/>
          </a:p>
        </p:txBody>
      </p:sp>
      <p:sp>
        <p:nvSpPr>
          <p:cNvPr id="4" name="Rectangle 3"/>
          <p:cNvSpPr/>
          <p:nvPr/>
        </p:nvSpPr>
        <p:spPr>
          <a:xfrm>
            <a:off x="3420381" y="3378964"/>
            <a:ext cx="280790" cy="385333"/>
          </a:xfrm>
          <a:prstGeom prst="rect">
            <a:avLst/>
          </a:prstGeom>
        </p:spPr>
        <p:txBody>
          <a:bodyPr wrap="none" lIns="107287" tIns="53643" rIns="107287" bIns="53643">
            <a:spAutoFit/>
          </a:bodyPr>
          <a:lstStyle/>
          <a:p>
            <a:r>
              <a:rPr lang="en-GB" dirty="0">
                <a:solidFill>
                  <a:schemeClr val="bg1"/>
                </a:solidFill>
                <a:latin typeface="Segoe UI Semibold" panose="020B0702040204020203" pitchFamily="34" charset="0"/>
                <a:hlinkClick r:id="rId2"/>
              </a:rPr>
              <a:t> </a:t>
            </a:r>
            <a:endParaRPr lang="en-GB" dirty="0">
              <a:solidFill>
                <a:schemeClr val="bg1"/>
              </a:solidFill>
              <a:latin typeface="Segoe UI Semibold" panose="020B0702040204020203" pitchFamily="34" charset="0"/>
            </a:endParaRPr>
          </a:p>
        </p:txBody>
      </p:sp>
      <p:pic>
        <p:nvPicPr>
          <p:cNvPr id="5" name="Picture 2" descr="Image result for twitter logo 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252" y="3202783"/>
            <a:ext cx="686408" cy="84480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Placeholder 2"/>
          <p:cNvSpPr txBox="1">
            <a:spLocks/>
          </p:cNvSpPr>
          <p:nvPr/>
        </p:nvSpPr>
        <p:spPr>
          <a:xfrm>
            <a:off x="2861521" y="3378966"/>
            <a:ext cx="2350101" cy="492443"/>
          </a:xfrm>
          <a:prstGeom prst="rect">
            <a:avLst/>
          </a:prstGeom>
        </p:spPr>
        <p:txBody>
          <a:bodyPr vert="horz" lIns="105597" tIns="0" rIns="105597" bIns="0">
            <a:noAutofit/>
          </a:bodyPr>
          <a:lstStyle>
            <a:lvl1pPr marL="0" indent="0" algn="l" rtl="0" eaLnBrk="1" latinLnBrk="0" hangingPunct="1">
              <a:spcBef>
                <a:spcPts val="1800"/>
              </a:spcBef>
              <a:spcAft>
                <a:spcPts val="300"/>
              </a:spcAft>
              <a:buClrTx/>
              <a:buSzPct val="90000"/>
              <a:buFont typeface="Wingdings" panose="05000000000000000000" pitchFamily="2" charset="2"/>
              <a:buNone/>
              <a:defRPr kumimoji="0" lang="en-US" sz="1200" kern="1200" baseline="0">
                <a:solidFill>
                  <a:schemeClr val="bg1"/>
                </a:solidFill>
                <a:latin typeface="+mn-lt"/>
                <a:ea typeface="+mn-ea"/>
                <a:cs typeface="+mn-cs"/>
              </a:defRPr>
            </a:lvl1pPr>
            <a:lvl2pPr marL="741600" indent="-284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2pPr>
            <a:lvl3pPr marL="1144800" indent="-230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3pPr>
            <a:lvl4pPr marL="1602000" indent="-230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4pPr>
            <a:lvl5pPr marL="2059200" indent="-230400" algn="l" rtl="0" eaLnBrk="1" latinLnBrk="0" hangingPunct="1">
              <a:spcBef>
                <a:spcPts val="1800"/>
              </a:spcBef>
              <a:buClrTx/>
              <a:buSzPct val="90000"/>
              <a:buFont typeface="Wingdings" panose="05000000000000000000" pitchFamily="2" charset="2"/>
              <a:buChar char="§"/>
              <a:defRPr kumimoji="0" lang="en-US" sz="1400" kern="1200" dirty="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2300" dirty="0" smtClean="0">
                <a:latin typeface="Segoe UI Semibold" panose="020B0702040204020203" pitchFamily="34" charset="0"/>
              </a:rPr>
              <a:t>@</a:t>
            </a:r>
            <a:r>
              <a:rPr lang="en-GB" sz="2300" dirty="0" err="1" smtClean="0">
                <a:latin typeface="Segoe UI Semibold" panose="020B0702040204020203" pitchFamily="34" charset="0"/>
              </a:rPr>
              <a:t>danieljgerson</a:t>
            </a:r>
            <a:endParaRPr lang="en-GB" sz="2300" dirty="0">
              <a:latin typeface="Segoe UI Semibold" panose="020B0702040204020203" pitchFamily="34" charset="0"/>
            </a:endParaRPr>
          </a:p>
        </p:txBody>
      </p:sp>
      <p:sp>
        <p:nvSpPr>
          <p:cNvPr id="7" name="Text Placeholder 2"/>
          <p:cNvSpPr txBox="1">
            <a:spLocks/>
          </p:cNvSpPr>
          <p:nvPr/>
        </p:nvSpPr>
        <p:spPr>
          <a:xfrm>
            <a:off x="2874320" y="4150499"/>
            <a:ext cx="2337302" cy="492443"/>
          </a:xfrm>
          <a:prstGeom prst="rect">
            <a:avLst/>
          </a:prstGeom>
        </p:spPr>
        <p:txBody>
          <a:bodyPr vert="horz" lIns="105597" tIns="0" rIns="105597" bIns="0">
            <a:noAutofit/>
          </a:bodyPr>
          <a:lstStyle>
            <a:lvl1pPr marL="0" indent="0" algn="l" rtl="0" eaLnBrk="1" latinLnBrk="0" hangingPunct="1">
              <a:spcBef>
                <a:spcPts val="1800"/>
              </a:spcBef>
              <a:spcAft>
                <a:spcPts val="300"/>
              </a:spcAft>
              <a:buClrTx/>
              <a:buSzPct val="90000"/>
              <a:buFont typeface="Wingdings" panose="05000000000000000000" pitchFamily="2" charset="2"/>
              <a:buNone/>
              <a:defRPr kumimoji="0" lang="en-US" sz="1200" kern="1200" baseline="0">
                <a:solidFill>
                  <a:schemeClr val="bg1"/>
                </a:solidFill>
                <a:latin typeface="+mn-lt"/>
                <a:ea typeface="+mn-ea"/>
                <a:cs typeface="+mn-cs"/>
              </a:defRPr>
            </a:lvl1pPr>
            <a:lvl2pPr marL="741600" indent="-284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2pPr>
            <a:lvl3pPr marL="1144800" indent="-230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3pPr>
            <a:lvl4pPr marL="1602000" indent="-230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4pPr>
            <a:lvl5pPr marL="2059200" indent="-230400" algn="l" rtl="0" eaLnBrk="1" latinLnBrk="0" hangingPunct="1">
              <a:spcBef>
                <a:spcPts val="1800"/>
              </a:spcBef>
              <a:buClrTx/>
              <a:buSzPct val="90000"/>
              <a:buFont typeface="Wingdings" panose="05000000000000000000" pitchFamily="2" charset="2"/>
              <a:buChar char="§"/>
              <a:defRPr kumimoji="0" lang="en-US" sz="1400" kern="1200" dirty="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2300" dirty="0" smtClean="0">
                <a:latin typeface="Segoe UI Semibold" panose="020B0702040204020203" pitchFamily="34" charset="0"/>
              </a:rPr>
              <a:t>Daniel </a:t>
            </a:r>
            <a:r>
              <a:rPr lang="en-GB" sz="2300" dirty="0">
                <a:latin typeface="Segoe UI Semibold" panose="020B0702040204020203" pitchFamily="34" charset="0"/>
              </a:rPr>
              <a:t>G</a:t>
            </a:r>
            <a:r>
              <a:rPr lang="en-GB" sz="2300" dirty="0" smtClean="0">
                <a:latin typeface="Segoe UI Semibold" panose="020B0702040204020203" pitchFamily="34" charset="0"/>
              </a:rPr>
              <a:t>erson</a:t>
            </a:r>
            <a:endParaRPr lang="en-GB" sz="2300" dirty="0">
              <a:latin typeface="Segoe UI Semibold" panose="020B0702040204020203" pitchFamily="34" charset="0"/>
            </a:endParaRPr>
          </a:p>
        </p:txBody>
      </p:sp>
      <p:pic>
        <p:nvPicPr>
          <p:cNvPr id="8" name="Picture 6" descr="http://mygolfwest.com/images/icons/home-icon-whit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15461" y="2447086"/>
            <a:ext cx="546061" cy="6720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2"/>
          <p:cNvSpPr txBox="1">
            <a:spLocks/>
          </p:cNvSpPr>
          <p:nvPr/>
        </p:nvSpPr>
        <p:spPr>
          <a:xfrm>
            <a:off x="2861522" y="2543097"/>
            <a:ext cx="1806998" cy="492443"/>
          </a:xfrm>
          <a:prstGeom prst="rect">
            <a:avLst/>
          </a:prstGeom>
        </p:spPr>
        <p:txBody>
          <a:bodyPr vert="horz" lIns="105597" tIns="0" rIns="105597" bIns="0">
            <a:noAutofit/>
          </a:bodyPr>
          <a:lstStyle>
            <a:lvl1pPr marL="0" indent="0" algn="l" rtl="0" eaLnBrk="1" latinLnBrk="0" hangingPunct="1">
              <a:spcBef>
                <a:spcPts val="1800"/>
              </a:spcBef>
              <a:spcAft>
                <a:spcPts val="300"/>
              </a:spcAft>
              <a:buClrTx/>
              <a:buSzPct val="90000"/>
              <a:buFont typeface="Wingdings" panose="05000000000000000000" pitchFamily="2" charset="2"/>
              <a:buNone/>
              <a:defRPr kumimoji="0" lang="en-US" sz="1200" kern="1200" baseline="0">
                <a:solidFill>
                  <a:schemeClr val="bg1"/>
                </a:solidFill>
                <a:latin typeface="+mn-lt"/>
                <a:ea typeface="+mn-ea"/>
                <a:cs typeface="+mn-cs"/>
              </a:defRPr>
            </a:lvl1pPr>
            <a:lvl2pPr marL="741600" indent="-284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2pPr>
            <a:lvl3pPr marL="1144800" indent="-230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3pPr>
            <a:lvl4pPr marL="1602000" indent="-230400" algn="l" rtl="0" eaLnBrk="1" latinLnBrk="0" hangingPunct="1">
              <a:spcBef>
                <a:spcPts val="1800"/>
              </a:spcBef>
              <a:buClrTx/>
              <a:buSzPct val="90000"/>
              <a:buFont typeface="Wingdings" panose="05000000000000000000" pitchFamily="2" charset="2"/>
              <a:buChar char="§"/>
              <a:defRPr kumimoji="0" lang="en-US" sz="1400" kern="1200" dirty="0" smtClean="0">
                <a:solidFill>
                  <a:schemeClr val="tx1"/>
                </a:solidFill>
                <a:latin typeface="+mn-lt"/>
                <a:ea typeface="+mn-ea"/>
                <a:cs typeface="+mn-cs"/>
              </a:defRPr>
            </a:lvl4pPr>
            <a:lvl5pPr marL="2059200" indent="-230400" algn="l" rtl="0" eaLnBrk="1" latinLnBrk="0" hangingPunct="1">
              <a:spcBef>
                <a:spcPts val="1800"/>
              </a:spcBef>
              <a:buClrTx/>
              <a:buSzPct val="90000"/>
              <a:buFont typeface="Wingdings" panose="05000000000000000000" pitchFamily="2" charset="2"/>
              <a:buChar char="§"/>
              <a:defRPr kumimoji="0" lang="en-US" sz="1400" kern="1200" dirty="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2300" dirty="0" smtClean="0">
                <a:latin typeface="Segoe UI Semibold" panose="020B0702040204020203" pitchFamily="34" charset="0"/>
              </a:rPr>
              <a:t>oe.cd/</a:t>
            </a:r>
            <a:r>
              <a:rPr lang="en-GB" sz="2300" dirty="0" err="1" smtClean="0">
                <a:latin typeface="Segoe UI Semibold" panose="020B0702040204020203" pitchFamily="34" charset="0"/>
              </a:rPr>
              <a:t>pem</a:t>
            </a:r>
            <a:endParaRPr lang="en-GB" sz="2300" dirty="0">
              <a:latin typeface="Segoe UI Semibold" panose="020B0702040204020203" pitchFamily="34" charset="0"/>
            </a:endParaRPr>
          </a:p>
        </p:txBody>
      </p:sp>
      <p:pic>
        <p:nvPicPr>
          <p:cNvPr id="10" name="Picture 8" descr="http://www.clipartkid.com/images/88/linkedin-icon-black-and-white-trendsnow-website-QVNsOG-clipar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5914" y="4047592"/>
            <a:ext cx="508406" cy="62573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2" descr="Image result for mail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6" descr="Image result for mail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2365914" y="1647208"/>
            <a:ext cx="4112023" cy="523220"/>
          </a:xfrm>
          <a:prstGeom prst="rect">
            <a:avLst/>
          </a:prstGeom>
          <a:noFill/>
        </p:spPr>
        <p:txBody>
          <a:bodyPr wrap="none" rtlCol="0">
            <a:spAutoFit/>
          </a:bodyPr>
          <a:lstStyle/>
          <a:p>
            <a:r>
              <a:rPr lang="en-GB" sz="2800" dirty="0">
                <a:solidFill>
                  <a:schemeClr val="bg1"/>
                </a:solidFill>
                <a:latin typeface="+mj-lt"/>
              </a:rPr>
              <a:t>d</a:t>
            </a:r>
            <a:r>
              <a:rPr lang="en-GB" sz="2800" dirty="0" smtClean="0">
                <a:solidFill>
                  <a:schemeClr val="bg1"/>
                </a:solidFill>
                <a:latin typeface="+mj-lt"/>
              </a:rPr>
              <a:t>aniel.gerson@oecd.org</a:t>
            </a:r>
            <a:endParaRPr lang="en-GB" sz="2800" dirty="0">
              <a:solidFill>
                <a:schemeClr val="bg1"/>
              </a:solidFill>
              <a:latin typeface="+mj-lt"/>
            </a:endParaRPr>
          </a:p>
        </p:txBody>
      </p:sp>
    </p:spTree>
    <p:extLst>
      <p:ext uri="{BB962C8B-B14F-4D97-AF65-F5344CB8AC3E}">
        <p14:creationId xmlns:p14="http://schemas.microsoft.com/office/powerpoint/2010/main" xmlns="" val="410075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13588"/>
            <a:ext cx="2736304" cy="4029913"/>
          </a:xfrm>
        </p:spPr>
        <p:txBody>
          <a:bodyPr>
            <a:normAutofit fontScale="70000" lnSpcReduction="20000"/>
          </a:bodyPr>
          <a:lstStyle/>
          <a:p>
            <a:pPr marL="0" indent="0">
              <a:buNone/>
            </a:pPr>
            <a:r>
              <a:rPr lang="en-GB" dirty="0"/>
              <a:t>T</a:t>
            </a:r>
            <a:r>
              <a:rPr lang="en-GB" dirty="0" smtClean="0"/>
              <a:t>he </a:t>
            </a:r>
            <a:r>
              <a:rPr lang="en-GB" b="1" dirty="0"/>
              <a:t>problems</a:t>
            </a:r>
            <a:r>
              <a:rPr lang="en-GB" dirty="0"/>
              <a:t> that civil services are trying to address are increasingly interdependent and </a:t>
            </a:r>
            <a:r>
              <a:rPr lang="en-GB" dirty="0" smtClean="0"/>
              <a:t>multi-dimensional</a:t>
            </a:r>
            <a:r>
              <a:rPr lang="en-GB" dirty="0"/>
              <a:t>, within </a:t>
            </a:r>
            <a:r>
              <a:rPr lang="en-GB" b="1" dirty="0"/>
              <a:t>societies</a:t>
            </a:r>
            <a:r>
              <a:rPr lang="en-GB" dirty="0"/>
              <a:t> which are increasingly pluralistic in views and expectations. </a:t>
            </a:r>
          </a:p>
        </p:txBody>
      </p:sp>
      <p:sp>
        <p:nvSpPr>
          <p:cNvPr id="3" name="Title 2"/>
          <p:cNvSpPr>
            <a:spLocks noGrp="1"/>
          </p:cNvSpPr>
          <p:nvPr>
            <p:ph type="title"/>
          </p:nvPr>
        </p:nvSpPr>
        <p:spPr/>
        <p:txBody>
          <a:bodyPr/>
          <a:lstStyle/>
          <a:p>
            <a:r>
              <a:rPr lang="en-GB" dirty="0" smtClean="0"/>
              <a:t>Complex multi-dimensional challenges…</a:t>
            </a:r>
            <a:endParaRPr lang="en-GB" dirty="0"/>
          </a:p>
        </p:txBody>
      </p:sp>
      <p:grpSp>
        <p:nvGrpSpPr>
          <p:cNvPr id="4" name="Group 3"/>
          <p:cNvGrpSpPr>
            <a:grpSpLocks noChangeAspect="1"/>
          </p:cNvGrpSpPr>
          <p:nvPr/>
        </p:nvGrpSpPr>
        <p:grpSpPr>
          <a:xfrm>
            <a:off x="3391512" y="1323229"/>
            <a:ext cx="4860032" cy="3089056"/>
            <a:chOff x="1120386" y="841093"/>
            <a:chExt cx="6367430" cy="5396219"/>
          </a:xfrm>
        </p:grpSpPr>
        <p:sp>
          <p:nvSpPr>
            <p:cNvPr id="5" name="Rectangle 4"/>
            <p:cNvSpPr/>
            <p:nvPr/>
          </p:nvSpPr>
          <p:spPr>
            <a:xfrm>
              <a:off x="2915816" y="1700808"/>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6" name="Rectangle 5"/>
            <p:cNvSpPr/>
            <p:nvPr/>
          </p:nvSpPr>
          <p:spPr>
            <a:xfrm>
              <a:off x="5327576" y="1700808"/>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 name="Rectangle 6"/>
            <p:cNvSpPr/>
            <p:nvPr/>
          </p:nvSpPr>
          <p:spPr>
            <a:xfrm>
              <a:off x="2915816" y="4077072"/>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8" name="Rectangle 7"/>
            <p:cNvSpPr/>
            <p:nvPr/>
          </p:nvSpPr>
          <p:spPr>
            <a:xfrm>
              <a:off x="5327576" y="4077072"/>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9" name="TextBox 8"/>
            <p:cNvSpPr txBox="1"/>
            <p:nvPr/>
          </p:nvSpPr>
          <p:spPr>
            <a:xfrm>
              <a:off x="1187625" y="2152899"/>
              <a:ext cx="1728193" cy="1290359"/>
            </a:xfrm>
            <a:prstGeom prst="rect">
              <a:avLst/>
            </a:prstGeom>
            <a:noFill/>
          </p:spPr>
          <p:txBody>
            <a:bodyPr wrap="square" rtlCol="0">
              <a:spAutoFit/>
            </a:bodyPr>
            <a:lstStyle/>
            <a:p>
              <a:pPr algn="ctr"/>
              <a:r>
                <a:rPr lang="en-GB" sz="1400" b="1" dirty="0" smtClean="0">
                  <a:solidFill>
                    <a:schemeClr val="accent4">
                      <a:lumMod val="75000"/>
                    </a:schemeClr>
                  </a:solidFill>
                </a:rPr>
                <a:t>High Technical Complexity</a:t>
              </a:r>
              <a:endParaRPr lang="en-GB" sz="1400" b="1" dirty="0">
                <a:solidFill>
                  <a:schemeClr val="accent4">
                    <a:lumMod val="75000"/>
                  </a:schemeClr>
                </a:solidFill>
              </a:endParaRPr>
            </a:p>
          </p:txBody>
        </p:sp>
        <p:sp>
          <p:nvSpPr>
            <p:cNvPr id="10" name="TextBox 9"/>
            <p:cNvSpPr txBox="1"/>
            <p:nvPr/>
          </p:nvSpPr>
          <p:spPr>
            <a:xfrm>
              <a:off x="1120386" y="4557026"/>
              <a:ext cx="1728193" cy="1290359"/>
            </a:xfrm>
            <a:prstGeom prst="rect">
              <a:avLst/>
            </a:prstGeom>
            <a:noFill/>
          </p:spPr>
          <p:txBody>
            <a:bodyPr wrap="square" rtlCol="0">
              <a:spAutoFit/>
            </a:bodyPr>
            <a:lstStyle/>
            <a:p>
              <a:pPr algn="ctr"/>
              <a:r>
                <a:rPr lang="en-GB" sz="1400" b="1" dirty="0" smtClean="0">
                  <a:solidFill>
                    <a:schemeClr val="accent4">
                      <a:lumMod val="75000"/>
                    </a:schemeClr>
                  </a:solidFill>
                </a:rPr>
                <a:t>Low Technical Complexity</a:t>
              </a:r>
              <a:endParaRPr lang="en-GB" sz="1400" b="1" dirty="0">
                <a:solidFill>
                  <a:schemeClr val="accent4">
                    <a:lumMod val="75000"/>
                  </a:schemeClr>
                </a:solidFill>
              </a:endParaRPr>
            </a:p>
          </p:txBody>
        </p:sp>
        <p:sp>
          <p:nvSpPr>
            <p:cNvPr id="11" name="TextBox 10"/>
            <p:cNvSpPr txBox="1"/>
            <p:nvPr/>
          </p:nvSpPr>
          <p:spPr>
            <a:xfrm>
              <a:off x="3131840" y="841095"/>
              <a:ext cx="1728193" cy="914004"/>
            </a:xfrm>
            <a:prstGeom prst="rect">
              <a:avLst/>
            </a:prstGeom>
            <a:noFill/>
          </p:spPr>
          <p:txBody>
            <a:bodyPr wrap="square" rtlCol="0">
              <a:spAutoFit/>
            </a:bodyPr>
            <a:lstStyle/>
            <a:p>
              <a:pPr algn="ctr"/>
              <a:r>
                <a:rPr lang="en-GB" sz="1400" b="1" dirty="0" smtClean="0">
                  <a:solidFill>
                    <a:schemeClr val="accent4">
                      <a:lumMod val="75000"/>
                    </a:schemeClr>
                  </a:solidFill>
                </a:rPr>
                <a:t>Low Value Conflict</a:t>
              </a:r>
              <a:endParaRPr lang="en-GB" sz="1400" b="1" dirty="0">
                <a:solidFill>
                  <a:schemeClr val="accent4">
                    <a:lumMod val="75000"/>
                  </a:schemeClr>
                </a:solidFill>
              </a:endParaRPr>
            </a:p>
          </p:txBody>
        </p:sp>
        <p:sp>
          <p:nvSpPr>
            <p:cNvPr id="12" name="TextBox 11"/>
            <p:cNvSpPr txBox="1"/>
            <p:nvPr/>
          </p:nvSpPr>
          <p:spPr>
            <a:xfrm>
              <a:off x="5543600" y="841093"/>
              <a:ext cx="1728193" cy="914004"/>
            </a:xfrm>
            <a:prstGeom prst="rect">
              <a:avLst/>
            </a:prstGeom>
            <a:noFill/>
          </p:spPr>
          <p:txBody>
            <a:bodyPr wrap="square" rtlCol="0">
              <a:spAutoFit/>
            </a:bodyPr>
            <a:lstStyle/>
            <a:p>
              <a:pPr algn="ctr"/>
              <a:r>
                <a:rPr lang="en-GB" sz="1400" b="1" dirty="0" smtClean="0">
                  <a:solidFill>
                    <a:schemeClr val="accent4">
                      <a:lumMod val="75000"/>
                    </a:schemeClr>
                  </a:solidFill>
                </a:rPr>
                <a:t>High Value Conflict</a:t>
              </a:r>
              <a:endParaRPr lang="en-GB" sz="1400" b="1" dirty="0">
                <a:solidFill>
                  <a:schemeClr val="accent4">
                    <a:lumMod val="75000"/>
                  </a:schemeClr>
                </a:solidFill>
              </a:endParaRPr>
            </a:p>
          </p:txBody>
        </p:sp>
      </p:grpSp>
      <p:sp>
        <p:nvSpPr>
          <p:cNvPr id="17" name="Freeform 16"/>
          <p:cNvSpPr/>
          <p:nvPr/>
        </p:nvSpPr>
        <p:spPr>
          <a:xfrm>
            <a:off x="5072063" y="2271713"/>
            <a:ext cx="2900362" cy="1950244"/>
          </a:xfrm>
          <a:custGeom>
            <a:avLst/>
            <a:gdLst>
              <a:gd name="connsiteX0" fmla="*/ 0 w 2900362"/>
              <a:gd name="connsiteY0" fmla="*/ 2600325 h 2600325"/>
              <a:gd name="connsiteX1" fmla="*/ 71437 w 2900362"/>
              <a:gd name="connsiteY1" fmla="*/ 2571750 h 2600325"/>
              <a:gd name="connsiteX2" fmla="*/ 114300 w 2900362"/>
              <a:gd name="connsiteY2" fmla="*/ 2486025 h 2600325"/>
              <a:gd name="connsiteX3" fmla="*/ 171450 w 2900362"/>
              <a:gd name="connsiteY3" fmla="*/ 2286000 h 2600325"/>
              <a:gd name="connsiteX4" fmla="*/ 185737 w 2900362"/>
              <a:gd name="connsiteY4" fmla="*/ 2057400 h 2600325"/>
              <a:gd name="connsiteX5" fmla="*/ 200025 w 2900362"/>
              <a:gd name="connsiteY5" fmla="*/ 1971675 h 2600325"/>
              <a:gd name="connsiteX6" fmla="*/ 214312 w 2900362"/>
              <a:gd name="connsiteY6" fmla="*/ 1857375 h 2600325"/>
              <a:gd name="connsiteX7" fmla="*/ 242887 w 2900362"/>
              <a:gd name="connsiteY7" fmla="*/ 1657350 h 2600325"/>
              <a:gd name="connsiteX8" fmla="*/ 257175 w 2900362"/>
              <a:gd name="connsiteY8" fmla="*/ 1614488 h 2600325"/>
              <a:gd name="connsiteX9" fmla="*/ 271462 w 2900362"/>
              <a:gd name="connsiteY9" fmla="*/ 1528763 h 2600325"/>
              <a:gd name="connsiteX10" fmla="*/ 285750 w 2900362"/>
              <a:gd name="connsiteY10" fmla="*/ 1385888 h 2600325"/>
              <a:gd name="connsiteX11" fmla="*/ 300037 w 2900362"/>
              <a:gd name="connsiteY11" fmla="*/ 1328738 h 2600325"/>
              <a:gd name="connsiteX12" fmla="*/ 314325 w 2900362"/>
              <a:gd name="connsiteY12" fmla="*/ 1243013 h 2600325"/>
              <a:gd name="connsiteX13" fmla="*/ 328612 w 2900362"/>
              <a:gd name="connsiteY13" fmla="*/ 1200150 h 2600325"/>
              <a:gd name="connsiteX14" fmla="*/ 342900 w 2900362"/>
              <a:gd name="connsiteY14" fmla="*/ 1143000 h 2600325"/>
              <a:gd name="connsiteX15" fmla="*/ 357187 w 2900362"/>
              <a:gd name="connsiteY15" fmla="*/ 1071563 h 2600325"/>
              <a:gd name="connsiteX16" fmla="*/ 400050 w 2900362"/>
              <a:gd name="connsiteY16" fmla="*/ 971550 h 2600325"/>
              <a:gd name="connsiteX17" fmla="*/ 542925 w 2900362"/>
              <a:gd name="connsiteY17" fmla="*/ 828675 h 2600325"/>
              <a:gd name="connsiteX18" fmla="*/ 628650 w 2900362"/>
              <a:gd name="connsiteY18" fmla="*/ 800100 h 2600325"/>
              <a:gd name="connsiteX19" fmla="*/ 785812 w 2900362"/>
              <a:gd name="connsiteY19" fmla="*/ 814388 h 2600325"/>
              <a:gd name="connsiteX20" fmla="*/ 828675 w 2900362"/>
              <a:gd name="connsiteY20" fmla="*/ 857250 h 2600325"/>
              <a:gd name="connsiteX21" fmla="*/ 871537 w 2900362"/>
              <a:gd name="connsiteY21" fmla="*/ 871538 h 2600325"/>
              <a:gd name="connsiteX22" fmla="*/ 900112 w 2900362"/>
              <a:gd name="connsiteY22" fmla="*/ 914400 h 2600325"/>
              <a:gd name="connsiteX23" fmla="*/ 971550 w 2900362"/>
              <a:gd name="connsiteY23" fmla="*/ 1000125 h 2600325"/>
              <a:gd name="connsiteX24" fmla="*/ 1000125 w 2900362"/>
              <a:gd name="connsiteY24" fmla="*/ 1085850 h 2600325"/>
              <a:gd name="connsiteX25" fmla="*/ 1028700 w 2900362"/>
              <a:gd name="connsiteY25" fmla="*/ 1257300 h 2600325"/>
              <a:gd name="connsiteX26" fmla="*/ 1042987 w 2900362"/>
              <a:gd name="connsiteY26" fmla="*/ 1543050 h 2600325"/>
              <a:gd name="connsiteX27" fmla="*/ 1085850 w 2900362"/>
              <a:gd name="connsiteY27" fmla="*/ 1757363 h 2600325"/>
              <a:gd name="connsiteX28" fmla="*/ 1114425 w 2900362"/>
              <a:gd name="connsiteY28" fmla="*/ 1800225 h 2600325"/>
              <a:gd name="connsiteX29" fmla="*/ 1157287 w 2900362"/>
              <a:gd name="connsiteY29" fmla="*/ 1828800 h 2600325"/>
              <a:gd name="connsiteX30" fmla="*/ 1285875 w 2900362"/>
              <a:gd name="connsiteY30" fmla="*/ 1928813 h 2600325"/>
              <a:gd name="connsiteX31" fmla="*/ 1328737 w 2900362"/>
              <a:gd name="connsiteY31" fmla="*/ 1957388 h 2600325"/>
              <a:gd name="connsiteX32" fmla="*/ 1414462 w 2900362"/>
              <a:gd name="connsiteY32" fmla="*/ 1985963 h 2600325"/>
              <a:gd name="connsiteX33" fmla="*/ 1771650 w 2900362"/>
              <a:gd name="connsiteY33" fmla="*/ 1971675 h 2600325"/>
              <a:gd name="connsiteX34" fmla="*/ 1828800 w 2900362"/>
              <a:gd name="connsiteY34" fmla="*/ 1957388 h 2600325"/>
              <a:gd name="connsiteX35" fmla="*/ 1985962 w 2900362"/>
              <a:gd name="connsiteY35" fmla="*/ 1771650 h 2600325"/>
              <a:gd name="connsiteX36" fmla="*/ 2000250 w 2900362"/>
              <a:gd name="connsiteY36" fmla="*/ 1728788 h 2600325"/>
              <a:gd name="connsiteX37" fmla="*/ 1971675 w 2900362"/>
              <a:gd name="connsiteY37" fmla="*/ 1171575 h 2600325"/>
              <a:gd name="connsiteX38" fmla="*/ 1957387 w 2900362"/>
              <a:gd name="connsiteY38" fmla="*/ 1114425 h 2600325"/>
              <a:gd name="connsiteX39" fmla="*/ 1928812 w 2900362"/>
              <a:gd name="connsiteY39" fmla="*/ 1071563 h 2600325"/>
              <a:gd name="connsiteX40" fmla="*/ 1857375 w 2900362"/>
              <a:gd name="connsiteY40" fmla="*/ 942975 h 2600325"/>
              <a:gd name="connsiteX41" fmla="*/ 1771650 w 2900362"/>
              <a:gd name="connsiteY41" fmla="*/ 885825 h 2600325"/>
              <a:gd name="connsiteX42" fmla="*/ 1743075 w 2900362"/>
              <a:gd name="connsiteY42" fmla="*/ 842963 h 2600325"/>
              <a:gd name="connsiteX43" fmla="*/ 1728787 w 2900362"/>
              <a:gd name="connsiteY43" fmla="*/ 800100 h 2600325"/>
              <a:gd name="connsiteX44" fmla="*/ 1685925 w 2900362"/>
              <a:gd name="connsiteY44" fmla="*/ 771525 h 2600325"/>
              <a:gd name="connsiteX45" fmla="*/ 1685925 w 2900362"/>
              <a:gd name="connsiteY45" fmla="*/ 485775 h 2600325"/>
              <a:gd name="connsiteX46" fmla="*/ 1728787 w 2900362"/>
              <a:gd name="connsiteY46" fmla="*/ 457200 h 2600325"/>
              <a:gd name="connsiteX47" fmla="*/ 1843087 w 2900362"/>
              <a:gd name="connsiteY47" fmla="*/ 385763 h 2600325"/>
              <a:gd name="connsiteX48" fmla="*/ 2443162 w 2900362"/>
              <a:gd name="connsiteY48" fmla="*/ 357188 h 2600325"/>
              <a:gd name="connsiteX49" fmla="*/ 2514600 w 2900362"/>
              <a:gd name="connsiteY49" fmla="*/ 342900 h 2600325"/>
              <a:gd name="connsiteX50" fmla="*/ 2600325 w 2900362"/>
              <a:gd name="connsiteY50" fmla="*/ 314325 h 2600325"/>
              <a:gd name="connsiteX51" fmla="*/ 2628900 w 2900362"/>
              <a:gd name="connsiteY51" fmla="*/ 271463 h 2600325"/>
              <a:gd name="connsiteX52" fmla="*/ 2714625 w 2900362"/>
              <a:gd name="connsiteY52" fmla="*/ 214313 h 2600325"/>
              <a:gd name="connsiteX53" fmla="*/ 2828925 w 2900362"/>
              <a:gd name="connsiteY53" fmla="*/ 114300 h 2600325"/>
              <a:gd name="connsiteX54" fmla="*/ 2843212 w 2900362"/>
              <a:gd name="connsiteY54" fmla="*/ 71438 h 2600325"/>
              <a:gd name="connsiteX55" fmla="*/ 2900362 w 2900362"/>
              <a:gd name="connsiteY55" fmla="*/ 0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0362" h="2600325">
                <a:moveTo>
                  <a:pt x="0" y="2600325"/>
                </a:moveTo>
                <a:cubicBezTo>
                  <a:pt x="23812" y="2590800"/>
                  <a:pt x="50567" y="2586657"/>
                  <a:pt x="71437" y="2571750"/>
                </a:cubicBezTo>
                <a:cubicBezTo>
                  <a:pt x="94706" y="2555129"/>
                  <a:pt x="106563" y="2511172"/>
                  <a:pt x="114300" y="2486025"/>
                </a:cubicBezTo>
                <a:cubicBezTo>
                  <a:pt x="157412" y="2345911"/>
                  <a:pt x="147232" y="2382869"/>
                  <a:pt x="171450" y="2286000"/>
                </a:cubicBezTo>
                <a:cubicBezTo>
                  <a:pt x="176212" y="2209800"/>
                  <a:pt x="178825" y="2133435"/>
                  <a:pt x="185737" y="2057400"/>
                </a:cubicBezTo>
                <a:cubicBezTo>
                  <a:pt x="188360" y="2028550"/>
                  <a:pt x="195928" y="2000353"/>
                  <a:pt x="200025" y="1971675"/>
                </a:cubicBezTo>
                <a:cubicBezTo>
                  <a:pt x="205455" y="1933664"/>
                  <a:pt x="209826" y="1895508"/>
                  <a:pt x="214312" y="1857375"/>
                </a:cubicBezTo>
                <a:cubicBezTo>
                  <a:pt x="224188" y="1773426"/>
                  <a:pt x="224137" y="1732350"/>
                  <a:pt x="242887" y="1657350"/>
                </a:cubicBezTo>
                <a:cubicBezTo>
                  <a:pt x="246540" y="1642739"/>
                  <a:pt x="252412" y="1628775"/>
                  <a:pt x="257175" y="1614488"/>
                </a:cubicBezTo>
                <a:cubicBezTo>
                  <a:pt x="261937" y="1585913"/>
                  <a:pt x="267869" y="1557508"/>
                  <a:pt x="271462" y="1528763"/>
                </a:cubicBezTo>
                <a:cubicBezTo>
                  <a:pt x="277399" y="1481270"/>
                  <a:pt x="278981" y="1433270"/>
                  <a:pt x="285750" y="1385888"/>
                </a:cubicBezTo>
                <a:cubicBezTo>
                  <a:pt x="288527" y="1366449"/>
                  <a:pt x="296186" y="1347993"/>
                  <a:pt x="300037" y="1328738"/>
                </a:cubicBezTo>
                <a:cubicBezTo>
                  <a:pt x="305718" y="1300331"/>
                  <a:pt x="308041" y="1271292"/>
                  <a:pt x="314325" y="1243013"/>
                </a:cubicBezTo>
                <a:cubicBezTo>
                  <a:pt x="317592" y="1228311"/>
                  <a:pt x="324475" y="1214631"/>
                  <a:pt x="328612" y="1200150"/>
                </a:cubicBezTo>
                <a:cubicBezTo>
                  <a:pt x="334006" y="1181269"/>
                  <a:pt x="338640" y="1162169"/>
                  <a:pt x="342900" y="1143000"/>
                </a:cubicBezTo>
                <a:cubicBezTo>
                  <a:pt x="348168" y="1119294"/>
                  <a:pt x="351297" y="1095122"/>
                  <a:pt x="357187" y="1071563"/>
                </a:cubicBezTo>
                <a:cubicBezTo>
                  <a:pt x="365633" y="1037780"/>
                  <a:pt x="382527" y="1000755"/>
                  <a:pt x="400050" y="971550"/>
                </a:cubicBezTo>
                <a:cubicBezTo>
                  <a:pt x="438150" y="908050"/>
                  <a:pt x="466725" y="854075"/>
                  <a:pt x="542925" y="828675"/>
                </a:cubicBezTo>
                <a:lnTo>
                  <a:pt x="628650" y="800100"/>
                </a:lnTo>
                <a:cubicBezTo>
                  <a:pt x="681037" y="804863"/>
                  <a:pt x="735233" y="799937"/>
                  <a:pt x="785812" y="814388"/>
                </a:cubicBezTo>
                <a:cubicBezTo>
                  <a:pt x="805240" y="819939"/>
                  <a:pt x="811863" y="846042"/>
                  <a:pt x="828675" y="857250"/>
                </a:cubicBezTo>
                <a:cubicBezTo>
                  <a:pt x="841206" y="865604"/>
                  <a:pt x="857250" y="866775"/>
                  <a:pt x="871537" y="871538"/>
                </a:cubicBezTo>
                <a:cubicBezTo>
                  <a:pt x="881062" y="885825"/>
                  <a:pt x="889119" y="901209"/>
                  <a:pt x="900112" y="914400"/>
                </a:cubicBezTo>
                <a:cubicBezTo>
                  <a:pt x="991786" y="1024409"/>
                  <a:pt x="900604" y="893708"/>
                  <a:pt x="971550" y="1000125"/>
                </a:cubicBezTo>
                <a:cubicBezTo>
                  <a:pt x="981075" y="1028700"/>
                  <a:pt x="995173" y="1056139"/>
                  <a:pt x="1000125" y="1085850"/>
                </a:cubicBezTo>
                <a:lnTo>
                  <a:pt x="1028700" y="1257300"/>
                </a:lnTo>
                <a:cubicBezTo>
                  <a:pt x="1033462" y="1352550"/>
                  <a:pt x="1036847" y="1447879"/>
                  <a:pt x="1042987" y="1543050"/>
                </a:cubicBezTo>
                <a:cubicBezTo>
                  <a:pt x="1051556" y="1675871"/>
                  <a:pt x="1036846" y="1671607"/>
                  <a:pt x="1085850" y="1757363"/>
                </a:cubicBezTo>
                <a:cubicBezTo>
                  <a:pt x="1094369" y="1772272"/>
                  <a:pt x="1102283" y="1788083"/>
                  <a:pt x="1114425" y="1800225"/>
                </a:cubicBezTo>
                <a:cubicBezTo>
                  <a:pt x="1126567" y="1812367"/>
                  <a:pt x="1144096" y="1817807"/>
                  <a:pt x="1157287" y="1828800"/>
                </a:cubicBezTo>
                <a:cubicBezTo>
                  <a:pt x="1291578" y="1940710"/>
                  <a:pt x="1069216" y="1784373"/>
                  <a:pt x="1285875" y="1928813"/>
                </a:cubicBezTo>
                <a:cubicBezTo>
                  <a:pt x="1300162" y="1938338"/>
                  <a:pt x="1312447" y="1951958"/>
                  <a:pt x="1328737" y="1957388"/>
                </a:cubicBezTo>
                <a:lnTo>
                  <a:pt x="1414462" y="1985963"/>
                </a:lnTo>
                <a:cubicBezTo>
                  <a:pt x="1533525" y="1981200"/>
                  <a:pt x="1652774" y="1979873"/>
                  <a:pt x="1771650" y="1971675"/>
                </a:cubicBezTo>
                <a:cubicBezTo>
                  <a:pt x="1791240" y="1970324"/>
                  <a:pt x="1812919" y="1968938"/>
                  <a:pt x="1828800" y="1957388"/>
                </a:cubicBezTo>
                <a:cubicBezTo>
                  <a:pt x="1909225" y="1898897"/>
                  <a:pt x="1934617" y="1848668"/>
                  <a:pt x="1985962" y="1771650"/>
                </a:cubicBezTo>
                <a:cubicBezTo>
                  <a:pt x="1994316" y="1759119"/>
                  <a:pt x="1995487" y="1743075"/>
                  <a:pt x="2000250" y="1728788"/>
                </a:cubicBezTo>
                <a:cubicBezTo>
                  <a:pt x="1990458" y="1395855"/>
                  <a:pt x="2016950" y="1375312"/>
                  <a:pt x="1971675" y="1171575"/>
                </a:cubicBezTo>
                <a:cubicBezTo>
                  <a:pt x="1967415" y="1152406"/>
                  <a:pt x="1965122" y="1132474"/>
                  <a:pt x="1957387" y="1114425"/>
                </a:cubicBezTo>
                <a:cubicBezTo>
                  <a:pt x="1950623" y="1098642"/>
                  <a:pt x="1938337" y="1085850"/>
                  <a:pt x="1928812" y="1071563"/>
                </a:cubicBezTo>
                <a:cubicBezTo>
                  <a:pt x="1903665" y="996119"/>
                  <a:pt x="1922879" y="1041231"/>
                  <a:pt x="1857375" y="942975"/>
                </a:cubicBezTo>
                <a:cubicBezTo>
                  <a:pt x="1838325" y="914400"/>
                  <a:pt x="1771650" y="885825"/>
                  <a:pt x="1771650" y="885825"/>
                </a:cubicBezTo>
                <a:cubicBezTo>
                  <a:pt x="1762125" y="871538"/>
                  <a:pt x="1750754" y="858321"/>
                  <a:pt x="1743075" y="842963"/>
                </a:cubicBezTo>
                <a:cubicBezTo>
                  <a:pt x="1736340" y="829492"/>
                  <a:pt x="1738195" y="811860"/>
                  <a:pt x="1728787" y="800100"/>
                </a:cubicBezTo>
                <a:cubicBezTo>
                  <a:pt x="1718060" y="786691"/>
                  <a:pt x="1700212" y="781050"/>
                  <a:pt x="1685925" y="771525"/>
                </a:cubicBezTo>
                <a:cubicBezTo>
                  <a:pt x="1650442" y="665082"/>
                  <a:pt x="1646771" y="671756"/>
                  <a:pt x="1685925" y="485775"/>
                </a:cubicBezTo>
                <a:cubicBezTo>
                  <a:pt x="1689462" y="468972"/>
                  <a:pt x="1714500" y="466725"/>
                  <a:pt x="1728787" y="457200"/>
                </a:cubicBezTo>
                <a:cubicBezTo>
                  <a:pt x="1774070" y="389276"/>
                  <a:pt x="1741072" y="419768"/>
                  <a:pt x="1843087" y="385763"/>
                </a:cubicBezTo>
                <a:cubicBezTo>
                  <a:pt x="2033062" y="322438"/>
                  <a:pt x="2443162" y="357188"/>
                  <a:pt x="2443162" y="357188"/>
                </a:cubicBezTo>
                <a:cubicBezTo>
                  <a:pt x="2466975" y="352425"/>
                  <a:pt x="2491171" y="349290"/>
                  <a:pt x="2514600" y="342900"/>
                </a:cubicBezTo>
                <a:cubicBezTo>
                  <a:pt x="2543659" y="334975"/>
                  <a:pt x="2600325" y="314325"/>
                  <a:pt x="2600325" y="314325"/>
                </a:cubicBezTo>
                <a:cubicBezTo>
                  <a:pt x="2609850" y="300038"/>
                  <a:pt x="2615977" y="282770"/>
                  <a:pt x="2628900" y="271463"/>
                </a:cubicBezTo>
                <a:cubicBezTo>
                  <a:pt x="2654746" y="248848"/>
                  <a:pt x="2714625" y="214313"/>
                  <a:pt x="2714625" y="214313"/>
                </a:cubicBezTo>
                <a:cubicBezTo>
                  <a:pt x="2782667" y="112250"/>
                  <a:pt x="2738458" y="136918"/>
                  <a:pt x="2828925" y="114300"/>
                </a:cubicBezTo>
                <a:cubicBezTo>
                  <a:pt x="2833687" y="100013"/>
                  <a:pt x="2836477" y="84908"/>
                  <a:pt x="2843212" y="71438"/>
                </a:cubicBezTo>
                <a:cubicBezTo>
                  <a:pt x="2861236" y="35390"/>
                  <a:pt x="2873783" y="26579"/>
                  <a:pt x="2900362" y="0"/>
                </a:cubicBezTo>
              </a:path>
            </a:pathLst>
          </a:custGeom>
          <a:noFill/>
          <a:ln w="28575">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58479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153" y="1455412"/>
            <a:ext cx="3239904" cy="3393900"/>
          </a:xfrm>
        </p:spPr>
        <p:txBody>
          <a:bodyPr/>
          <a:lstStyle/>
          <a:p>
            <a:pPr marL="0" indent="0">
              <a:buNone/>
            </a:pPr>
            <a:r>
              <a:rPr lang="en-GB" dirty="0"/>
              <a:t>T</a:t>
            </a:r>
            <a:r>
              <a:rPr lang="en-GB" dirty="0" smtClean="0"/>
              <a:t>he </a:t>
            </a:r>
            <a:r>
              <a:rPr lang="en-GB" b="1" dirty="0"/>
              <a:t>systems and tools</a:t>
            </a:r>
            <a:r>
              <a:rPr lang="en-GB" dirty="0"/>
              <a:t> of governance are </a:t>
            </a:r>
            <a:r>
              <a:rPr lang="en-GB" sz="2800" dirty="0"/>
              <a:t>increasingly</a:t>
            </a:r>
            <a:r>
              <a:rPr lang="en-GB" dirty="0"/>
              <a:t> digital, open and networked</a:t>
            </a:r>
          </a:p>
        </p:txBody>
      </p:sp>
      <p:sp>
        <p:nvSpPr>
          <p:cNvPr id="3" name="Title 2"/>
          <p:cNvSpPr>
            <a:spLocks noGrp="1"/>
          </p:cNvSpPr>
          <p:nvPr>
            <p:ph type="title"/>
          </p:nvPr>
        </p:nvSpPr>
        <p:spPr/>
        <p:txBody>
          <a:bodyPr/>
          <a:lstStyle/>
          <a:p>
            <a:r>
              <a:rPr lang="en-GB" dirty="0" smtClean="0"/>
              <a:t>… technological change and networks citizens…</a:t>
            </a:r>
            <a:endParaRPr lang="en-GB" dirty="0"/>
          </a:p>
        </p:txBody>
      </p:sp>
      <p:grpSp>
        <p:nvGrpSpPr>
          <p:cNvPr id="4" name="Group 3"/>
          <p:cNvGrpSpPr>
            <a:grpSpLocks noChangeAspect="1"/>
          </p:cNvGrpSpPr>
          <p:nvPr/>
        </p:nvGrpSpPr>
        <p:grpSpPr>
          <a:xfrm>
            <a:off x="3732338" y="1227749"/>
            <a:ext cx="4622961" cy="3696846"/>
            <a:chOff x="2328995" y="249060"/>
            <a:chExt cx="5581057" cy="5950679"/>
          </a:xfrm>
        </p:grpSpPr>
        <p:sp>
          <p:nvSpPr>
            <p:cNvPr id="5" name="Rectangle 4"/>
            <p:cNvSpPr/>
            <p:nvPr/>
          </p:nvSpPr>
          <p:spPr>
            <a:xfrm>
              <a:off x="2915816" y="908720"/>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Outsourced Government</a:t>
              </a:r>
              <a:endParaRPr lang="en-GB" sz="1400" b="1" dirty="0"/>
            </a:p>
          </p:txBody>
        </p:sp>
        <p:sp>
          <p:nvSpPr>
            <p:cNvPr id="6" name="Rectangle 5"/>
            <p:cNvSpPr/>
            <p:nvPr/>
          </p:nvSpPr>
          <p:spPr>
            <a:xfrm>
              <a:off x="5327576" y="908720"/>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Networked Government</a:t>
              </a:r>
              <a:endParaRPr lang="en-GB" sz="1400" b="1" dirty="0"/>
            </a:p>
          </p:txBody>
        </p:sp>
        <p:sp>
          <p:nvSpPr>
            <p:cNvPr id="7" name="Rectangle 6"/>
            <p:cNvSpPr/>
            <p:nvPr/>
          </p:nvSpPr>
          <p:spPr>
            <a:xfrm>
              <a:off x="2915816" y="3284984"/>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Hierarchical</a:t>
              </a:r>
            </a:p>
            <a:p>
              <a:pPr algn="ctr"/>
              <a:r>
                <a:rPr lang="en-GB" sz="1400" b="1" dirty="0" smtClean="0"/>
                <a:t>Government</a:t>
              </a:r>
              <a:endParaRPr lang="en-GB" sz="1400" b="1" dirty="0"/>
            </a:p>
          </p:txBody>
        </p:sp>
        <p:sp>
          <p:nvSpPr>
            <p:cNvPr id="8" name="Rectangle 7"/>
            <p:cNvSpPr/>
            <p:nvPr/>
          </p:nvSpPr>
          <p:spPr>
            <a:xfrm>
              <a:off x="5327576" y="3284984"/>
              <a:ext cx="2160240" cy="21602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Joined Up Government</a:t>
              </a:r>
              <a:endParaRPr lang="en-GB" sz="1400" b="1" dirty="0"/>
            </a:p>
          </p:txBody>
        </p:sp>
        <p:sp>
          <p:nvSpPr>
            <p:cNvPr id="9" name="Left-Right Arrow 8"/>
            <p:cNvSpPr/>
            <p:nvPr/>
          </p:nvSpPr>
          <p:spPr>
            <a:xfrm>
              <a:off x="2807804" y="5499828"/>
              <a:ext cx="4680012" cy="216024"/>
            </a:xfrm>
            <a:prstGeom prst="leftRightArrow">
              <a:avLst/>
            </a:prstGeom>
            <a:gradFill flip="none" rotWithShape="1">
              <a:gsLst>
                <a:gs pos="0">
                  <a:schemeClr val="tx2"/>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10" name="Left-Right Arrow 9"/>
            <p:cNvSpPr/>
            <p:nvPr/>
          </p:nvSpPr>
          <p:spPr>
            <a:xfrm rot="16200000">
              <a:off x="444163" y="3116387"/>
              <a:ext cx="4631359" cy="216025"/>
            </a:xfrm>
            <a:prstGeom prst="leftRightArrow">
              <a:avLst/>
            </a:prstGeom>
            <a:gradFill flip="none" rotWithShape="1">
              <a:gsLst>
                <a:gs pos="0">
                  <a:schemeClr val="tx2"/>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11" name="TextBox 10"/>
            <p:cNvSpPr txBox="1"/>
            <p:nvPr/>
          </p:nvSpPr>
          <p:spPr>
            <a:xfrm>
              <a:off x="3308186" y="5556361"/>
              <a:ext cx="3679242" cy="495417"/>
            </a:xfrm>
            <a:prstGeom prst="rect">
              <a:avLst/>
            </a:prstGeom>
            <a:noFill/>
          </p:spPr>
          <p:txBody>
            <a:bodyPr wrap="none" rtlCol="0">
              <a:spAutoFit/>
            </a:bodyPr>
            <a:lstStyle/>
            <a:p>
              <a:pPr algn="ctr"/>
              <a:r>
                <a:rPr lang="en-GB" sz="1400" b="1" dirty="0" smtClean="0"/>
                <a:t>Network management capacity</a:t>
              </a:r>
              <a:endParaRPr lang="en-GB" sz="1400" b="1" dirty="0"/>
            </a:p>
          </p:txBody>
        </p:sp>
        <p:sp>
          <p:nvSpPr>
            <p:cNvPr id="12" name="TextBox 11"/>
            <p:cNvSpPr txBox="1"/>
            <p:nvPr/>
          </p:nvSpPr>
          <p:spPr>
            <a:xfrm rot="16200000">
              <a:off x="-460563" y="3038618"/>
              <a:ext cx="5950679" cy="371563"/>
            </a:xfrm>
            <a:prstGeom prst="rect">
              <a:avLst/>
            </a:prstGeom>
            <a:noFill/>
          </p:spPr>
          <p:txBody>
            <a:bodyPr wrap="none" rtlCol="0">
              <a:spAutoFit/>
            </a:bodyPr>
            <a:lstStyle/>
            <a:p>
              <a:pPr algn="ctr"/>
              <a:r>
                <a:rPr lang="en-GB" sz="1400" b="1" dirty="0" smtClean="0"/>
                <a:t>Openness to non-governmental actors</a:t>
              </a:r>
              <a:endParaRPr lang="en-GB" sz="1400" b="1" dirty="0"/>
            </a:p>
          </p:txBody>
        </p:sp>
        <p:sp>
          <p:nvSpPr>
            <p:cNvPr id="13" name="TextBox 12"/>
            <p:cNvSpPr txBox="1"/>
            <p:nvPr/>
          </p:nvSpPr>
          <p:spPr>
            <a:xfrm>
              <a:off x="2514777" y="5630675"/>
              <a:ext cx="620106" cy="421104"/>
            </a:xfrm>
            <a:prstGeom prst="rect">
              <a:avLst/>
            </a:prstGeom>
            <a:noFill/>
          </p:spPr>
          <p:txBody>
            <a:bodyPr wrap="square" rtlCol="0">
              <a:spAutoFit/>
            </a:bodyPr>
            <a:lstStyle/>
            <a:p>
              <a:r>
                <a:rPr lang="en-GB" sz="1100" dirty="0" smtClean="0">
                  <a:solidFill>
                    <a:schemeClr val="tx2"/>
                  </a:solidFill>
                </a:rPr>
                <a:t>low</a:t>
              </a:r>
              <a:endParaRPr lang="en-GB" sz="1100" dirty="0">
                <a:solidFill>
                  <a:schemeClr val="tx2"/>
                </a:solidFill>
              </a:endParaRPr>
            </a:p>
          </p:txBody>
        </p:sp>
        <p:sp>
          <p:nvSpPr>
            <p:cNvPr id="14" name="TextBox 13"/>
            <p:cNvSpPr txBox="1"/>
            <p:nvPr/>
          </p:nvSpPr>
          <p:spPr>
            <a:xfrm>
              <a:off x="7352321" y="5556360"/>
              <a:ext cx="557731" cy="421104"/>
            </a:xfrm>
            <a:prstGeom prst="rect">
              <a:avLst/>
            </a:prstGeom>
            <a:noFill/>
          </p:spPr>
          <p:txBody>
            <a:bodyPr wrap="none" rtlCol="0">
              <a:spAutoFit/>
            </a:bodyPr>
            <a:lstStyle/>
            <a:p>
              <a:r>
                <a:rPr lang="en-GB" sz="1100" dirty="0" smtClean="0">
                  <a:solidFill>
                    <a:schemeClr val="tx2"/>
                  </a:solidFill>
                </a:rPr>
                <a:t>high</a:t>
              </a:r>
              <a:endParaRPr lang="en-GB" sz="1100" dirty="0">
                <a:solidFill>
                  <a:schemeClr val="tx2"/>
                </a:solidFill>
              </a:endParaRPr>
            </a:p>
          </p:txBody>
        </p:sp>
        <p:sp>
          <p:nvSpPr>
            <p:cNvPr id="15" name="TextBox 14"/>
            <p:cNvSpPr txBox="1"/>
            <p:nvPr/>
          </p:nvSpPr>
          <p:spPr>
            <a:xfrm>
              <a:off x="2504907" y="289406"/>
              <a:ext cx="557731" cy="421104"/>
            </a:xfrm>
            <a:prstGeom prst="rect">
              <a:avLst/>
            </a:prstGeom>
            <a:noFill/>
          </p:spPr>
          <p:txBody>
            <a:bodyPr wrap="none" rtlCol="0">
              <a:spAutoFit/>
            </a:bodyPr>
            <a:lstStyle/>
            <a:p>
              <a:r>
                <a:rPr lang="en-GB" sz="1100" dirty="0" smtClean="0">
                  <a:solidFill>
                    <a:schemeClr val="tx2"/>
                  </a:solidFill>
                </a:rPr>
                <a:t>high</a:t>
              </a:r>
              <a:endParaRPr lang="en-GB" sz="1100" dirty="0">
                <a:solidFill>
                  <a:schemeClr val="tx2"/>
                </a:solidFill>
              </a:endParaRPr>
            </a:p>
          </p:txBody>
        </p:sp>
      </p:grpSp>
    </p:spTree>
    <p:extLst>
      <p:ext uri="{BB962C8B-B14F-4D97-AF65-F5344CB8AC3E}">
        <p14:creationId xmlns:p14="http://schemas.microsoft.com/office/powerpoint/2010/main" xmlns="" val="1657180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are changing the skills needed in the civil service.</a:t>
            </a:r>
            <a:endParaRPr lang="en-GB" dirty="0"/>
          </a:p>
        </p:txBody>
      </p:sp>
      <p:sp>
        <p:nvSpPr>
          <p:cNvPr id="5" name="Content Placeholder 1"/>
          <p:cNvSpPr>
            <a:spLocks noGrp="1"/>
          </p:cNvSpPr>
          <p:nvPr>
            <p:ph idx="1"/>
          </p:nvPr>
        </p:nvSpPr>
        <p:spPr>
          <a:xfrm>
            <a:off x="390153" y="1455412"/>
            <a:ext cx="3239904" cy="3393900"/>
          </a:xfrm>
        </p:spPr>
        <p:txBody>
          <a:bodyPr>
            <a:normAutofit fontScale="85000" lnSpcReduction="20000"/>
          </a:bodyPr>
          <a:lstStyle/>
          <a:p>
            <a:pPr marL="0" indent="0">
              <a:buNone/>
            </a:pPr>
            <a:r>
              <a:rPr lang="en-US" dirty="0" smtClean="0"/>
              <a:t>What </a:t>
            </a:r>
            <a:r>
              <a:rPr lang="en-US" dirty="0"/>
              <a:t>is needed are civil servants with </a:t>
            </a:r>
            <a:r>
              <a:rPr lang="en-US" b="1" dirty="0"/>
              <a:t>skills</a:t>
            </a:r>
            <a:r>
              <a:rPr lang="en-US" dirty="0"/>
              <a:t> to address increasingly </a:t>
            </a:r>
            <a:r>
              <a:rPr lang="en-US" b="1" dirty="0"/>
              <a:t>complex</a:t>
            </a:r>
            <a:r>
              <a:rPr lang="en-US" dirty="0"/>
              <a:t> problems in increasingly </a:t>
            </a:r>
            <a:r>
              <a:rPr lang="en-US" b="1" dirty="0"/>
              <a:t>pluralistic</a:t>
            </a:r>
            <a:r>
              <a:rPr lang="en-US" dirty="0"/>
              <a:t> societies using </a:t>
            </a:r>
            <a:r>
              <a:rPr lang="en-US" b="1" dirty="0"/>
              <a:t>new tools</a:t>
            </a:r>
            <a:r>
              <a:rPr lang="en-US" dirty="0"/>
              <a:t> available to governments.</a:t>
            </a:r>
            <a:endParaRPr lang="en-GB" dirty="0"/>
          </a:p>
        </p:txBody>
      </p:sp>
      <p:graphicFrame>
        <p:nvGraphicFramePr>
          <p:cNvPr id="7" name="Content Placeholder 3"/>
          <p:cNvGraphicFramePr>
            <a:graphicFrameLocks/>
          </p:cNvGraphicFramePr>
          <p:nvPr>
            <p:extLst>
              <p:ext uri="{D42A27DB-BD31-4B8C-83A1-F6EECF244321}">
                <p14:modId xmlns:p14="http://schemas.microsoft.com/office/powerpoint/2010/main" xmlns="" val="2252821248"/>
              </p:ext>
            </p:extLst>
          </p:nvPr>
        </p:nvGraphicFramePr>
        <p:xfrm>
          <a:off x="3275856" y="1347614"/>
          <a:ext cx="561662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545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3E2E234-EDA8-4778-B68F-F5A355A5E711}"/>
                                            </p:graphicEl>
                                          </p:spTgt>
                                        </p:tgtEl>
                                        <p:attrNameLst>
                                          <p:attrName>style.visibility</p:attrName>
                                        </p:attrNameLst>
                                      </p:cBhvr>
                                      <p:to>
                                        <p:strVal val="visible"/>
                                      </p:to>
                                    </p:set>
                                    <p:animEffect transition="in" filter="fade">
                                      <p:cBhvr>
                                        <p:cTn id="7" dur="500"/>
                                        <p:tgtEl>
                                          <p:spTgt spid="7">
                                            <p:graphicEl>
                                              <a:dgm id="{33E2E234-EDA8-4778-B68F-F5A355A5E7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ECDEA5D1-E7D6-44E8-BEC2-5E3AF4DA39A5}"/>
                                            </p:graphicEl>
                                          </p:spTgt>
                                        </p:tgtEl>
                                        <p:attrNameLst>
                                          <p:attrName>style.visibility</p:attrName>
                                        </p:attrNameLst>
                                      </p:cBhvr>
                                      <p:to>
                                        <p:strVal val="visible"/>
                                      </p:to>
                                    </p:set>
                                    <p:animEffect transition="in" filter="fade">
                                      <p:cBhvr>
                                        <p:cTn id="12" dur="500"/>
                                        <p:tgtEl>
                                          <p:spTgt spid="7">
                                            <p:graphicEl>
                                              <a:dgm id="{ECDEA5D1-E7D6-44E8-BEC2-5E3AF4DA39A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191BB3A3-00E9-4B5C-84DF-705A35DE3BCA}"/>
                                            </p:graphicEl>
                                          </p:spTgt>
                                        </p:tgtEl>
                                        <p:attrNameLst>
                                          <p:attrName>style.visibility</p:attrName>
                                        </p:attrNameLst>
                                      </p:cBhvr>
                                      <p:to>
                                        <p:strVal val="visible"/>
                                      </p:to>
                                    </p:set>
                                    <p:animEffect transition="in" filter="fade">
                                      <p:cBhvr>
                                        <p:cTn id="17" dur="500"/>
                                        <p:tgtEl>
                                          <p:spTgt spid="7">
                                            <p:graphicEl>
                                              <a:dgm id="{191BB3A3-00E9-4B5C-84DF-705A35DE3B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853" y="1068212"/>
            <a:ext cx="3099368" cy="4046774"/>
          </a:xfrm>
          <a:prstGeom prst="rect">
            <a:avLst/>
          </a:prstGeom>
          <a:ln>
            <a:solidFill>
              <a:schemeClr val="tx1"/>
            </a:solidFill>
          </a:ln>
        </p:spPr>
      </p:pic>
      <p:pic>
        <p:nvPicPr>
          <p:cNvPr id="1026" name="Picture 2" descr="S:\Data\PUM\Public Sector Management and Performance\Human Resources Management\2016 skills report\framework im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150915"/>
            <a:ext cx="5328592" cy="52944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971600" y="195486"/>
            <a:ext cx="7416000" cy="766800"/>
          </a:xfrm>
        </p:spPr>
        <p:txBody>
          <a:bodyPr/>
          <a:lstStyle/>
          <a:p>
            <a:r>
              <a:rPr lang="en-GB" dirty="0" smtClean="0"/>
              <a:t>Skills for a high performing </a:t>
            </a:r>
            <a:br>
              <a:rPr lang="en-GB" dirty="0" smtClean="0"/>
            </a:br>
            <a:r>
              <a:rPr lang="en-GB" dirty="0" smtClean="0"/>
              <a:t>civil service</a:t>
            </a:r>
            <a:endParaRPr lang="en-GB" dirty="0"/>
          </a:p>
        </p:txBody>
      </p:sp>
    </p:spTree>
    <p:extLst>
      <p:ext uri="{BB962C8B-B14F-4D97-AF65-F5344CB8AC3E}">
        <p14:creationId xmlns:p14="http://schemas.microsoft.com/office/powerpoint/2010/main" xmlns="" val="686030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Building a highly-skilled civil service… </a:t>
            </a:r>
            <a:endParaRPr lang="en-GB" dirty="0"/>
          </a:p>
        </p:txBody>
      </p:sp>
      <p:sp>
        <p:nvSpPr>
          <p:cNvPr id="2" name="Slide Number Placeholder 1"/>
          <p:cNvSpPr>
            <a:spLocks noGrp="1"/>
          </p:cNvSpPr>
          <p:nvPr>
            <p:ph type="sldNum" sz="quarter" idx="4"/>
          </p:nvPr>
        </p:nvSpPr>
        <p:spPr/>
        <p:txBody>
          <a:bodyPr/>
          <a:lstStyle/>
          <a:p>
            <a:fld id="{FF6F8BEE-98A6-46FD-9B55-BDF69576B6DB}" type="slidenum">
              <a:rPr lang="en-GB" smtClean="0"/>
              <a:pPr/>
              <a:t>6</a:t>
            </a:fld>
            <a:endParaRPr lang="en-GB"/>
          </a:p>
        </p:txBody>
      </p:sp>
      <p:sp>
        <p:nvSpPr>
          <p:cNvPr id="7" name="Rectangle 6"/>
          <p:cNvSpPr/>
          <p:nvPr/>
        </p:nvSpPr>
        <p:spPr>
          <a:xfrm>
            <a:off x="398228" y="1217391"/>
            <a:ext cx="7987658" cy="3280073"/>
          </a:xfrm>
          <a:prstGeom prst="rect">
            <a:avLst/>
          </a:prstGeom>
          <a:ln>
            <a:noFill/>
          </a:ln>
        </p:spPr>
      </p:sp>
      <p:sp>
        <p:nvSpPr>
          <p:cNvPr id="8" name="Freeform 7"/>
          <p:cNvSpPr/>
          <p:nvPr/>
        </p:nvSpPr>
        <p:spPr>
          <a:xfrm>
            <a:off x="398228" y="1217391"/>
            <a:ext cx="6390126" cy="721616"/>
          </a:xfrm>
          <a:custGeom>
            <a:avLst/>
            <a:gdLst>
              <a:gd name="connsiteX0" fmla="*/ 0 w 5596096"/>
              <a:gd name="connsiteY0" fmla="*/ 51417 h 514167"/>
              <a:gd name="connsiteX1" fmla="*/ 51417 w 5596096"/>
              <a:gd name="connsiteY1" fmla="*/ 0 h 514167"/>
              <a:gd name="connsiteX2" fmla="*/ 5544679 w 5596096"/>
              <a:gd name="connsiteY2" fmla="*/ 0 h 514167"/>
              <a:gd name="connsiteX3" fmla="*/ 5596096 w 5596096"/>
              <a:gd name="connsiteY3" fmla="*/ 51417 h 514167"/>
              <a:gd name="connsiteX4" fmla="*/ 5596096 w 5596096"/>
              <a:gd name="connsiteY4" fmla="*/ 462750 h 514167"/>
              <a:gd name="connsiteX5" fmla="*/ 5544679 w 5596096"/>
              <a:gd name="connsiteY5" fmla="*/ 514167 h 514167"/>
              <a:gd name="connsiteX6" fmla="*/ 51417 w 5596096"/>
              <a:gd name="connsiteY6" fmla="*/ 514167 h 514167"/>
              <a:gd name="connsiteX7" fmla="*/ 0 w 5596096"/>
              <a:gd name="connsiteY7" fmla="*/ 462750 h 514167"/>
              <a:gd name="connsiteX8" fmla="*/ 0 w 5596096"/>
              <a:gd name="connsiteY8" fmla="*/ 51417 h 5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096" h="514167">
                <a:moveTo>
                  <a:pt x="0" y="51417"/>
                </a:moveTo>
                <a:cubicBezTo>
                  <a:pt x="0" y="23020"/>
                  <a:pt x="23020" y="0"/>
                  <a:pt x="51417" y="0"/>
                </a:cubicBezTo>
                <a:lnTo>
                  <a:pt x="5544679" y="0"/>
                </a:lnTo>
                <a:cubicBezTo>
                  <a:pt x="5573076" y="0"/>
                  <a:pt x="5596096" y="23020"/>
                  <a:pt x="5596096" y="51417"/>
                </a:cubicBezTo>
                <a:lnTo>
                  <a:pt x="5596096" y="462750"/>
                </a:lnTo>
                <a:cubicBezTo>
                  <a:pt x="5596096" y="491147"/>
                  <a:pt x="5573076" y="514167"/>
                  <a:pt x="5544679" y="514167"/>
                </a:cubicBezTo>
                <a:lnTo>
                  <a:pt x="51417" y="514167"/>
                </a:lnTo>
                <a:cubicBezTo>
                  <a:pt x="23020" y="514167"/>
                  <a:pt x="0" y="491147"/>
                  <a:pt x="0" y="462750"/>
                </a:cubicBezTo>
                <a:lnTo>
                  <a:pt x="0" y="51417"/>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53159" tIns="53159" rIns="621314" bIns="53159" numCol="1" spcCol="1270" anchor="ctr" anchorCtr="0">
            <a:noAutofit/>
          </a:bodyPr>
          <a:lstStyle/>
          <a:p>
            <a:pPr lvl="0" algn="ctr" defTabSz="444500" rtl="0">
              <a:lnSpc>
                <a:spcPct val="90000"/>
              </a:lnSpc>
              <a:spcBef>
                <a:spcPct val="0"/>
              </a:spcBef>
              <a:spcAft>
                <a:spcPct val="35000"/>
              </a:spcAft>
            </a:pPr>
            <a:r>
              <a:rPr lang="en-GB" sz="1400" b="1" kern="1200" dirty="0" smtClean="0"/>
              <a:t>1. Determine</a:t>
            </a:r>
            <a:r>
              <a:rPr lang="en-GB" sz="1400" kern="1200" dirty="0" smtClean="0"/>
              <a:t> </a:t>
            </a:r>
            <a:endParaRPr lang="en-GB" sz="1400" kern="1200" dirty="0"/>
          </a:p>
          <a:p>
            <a:pPr marL="57150" lvl="1" indent="-57150" algn="ctr" defTabSz="444500" rtl="0">
              <a:lnSpc>
                <a:spcPct val="90000"/>
              </a:lnSpc>
              <a:spcBef>
                <a:spcPct val="0"/>
              </a:spcBef>
              <a:spcAft>
                <a:spcPct val="15000"/>
              </a:spcAft>
              <a:buChar char="••"/>
            </a:pPr>
            <a:r>
              <a:rPr lang="en-GB" sz="1400" kern="1200" dirty="0" smtClean="0"/>
              <a:t>What are the needed skill sets and where are the gaps?  How can they be identified?  </a:t>
            </a:r>
            <a:endParaRPr lang="en-GB" sz="1400" kern="1200" dirty="0"/>
          </a:p>
        </p:txBody>
      </p:sp>
      <p:sp>
        <p:nvSpPr>
          <p:cNvPr id="9" name="Freeform 8"/>
          <p:cNvSpPr/>
          <p:nvPr/>
        </p:nvSpPr>
        <p:spPr>
          <a:xfrm>
            <a:off x="933401" y="2070209"/>
            <a:ext cx="6390126" cy="721616"/>
          </a:xfrm>
          <a:custGeom>
            <a:avLst/>
            <a:gdLst>
              <a:gd name="connsiteX0" fmla="*/ 0 w 5596096"/>
              <a:gd name="connsiteY0" fmla="*/ 51417 h 514167"/>
              <a:gd name="connsiteX1" fmla="*/ 51417 w 5596096"/>
              <a:gd name="connsiteY1" fmla="*/ 0 h 514167"/>
              <a:gd name="connsiteX2" fmla="*/ 5544679 w 5596096"/>
              <a:gd name="connsiteY2" fmla="*/ 0 h 514167"/>
              <a:gd name="connsiteX3" fmla="*/ 5596096 w 5596096"/>
              <a:gd name="connsiteY3" fmla="*/ 51417 h 514167"/>
              <a:gd name="connsiteX4" fmla="*/ 5596096 w 5596096"/>
              <a:gd name="connsiteY4" fmla="*/ 462750 h 514167"/>
              <a:gd name="connsiteX5" fmla="*/ 5544679 w 5596096"/>
              <a:gd name="connsiteY5" fmla="*/ 514167 h 514167"/>
              <a:gd name="connsiteX6" fmla="*/ 51417 w 5596096"/>
              <a:gd name="connsiteY6" fmla="*/ 514167 h 514167"/>
              <a:gd name="connsiteX7" fmla="*/ 0 w 5596096"/>
              <a:gd name="connsiteY7" fmla="*/ 462750 h 514167"/>
              <a:gd name="connsiteX8" fmla="*/ 0 w 5596096"/>
              <a:gd name="connsiteY8" fmla="*/ 51417 h 5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096" h="514167">
                <a:moveTo>
                  <a:pt x="0" y="51417"/>
                </a:moveTo>
                <a:cubicBezTo>
                  <a:pt x="0" y="23020"/>
                  <a:pt x="23020" y="0"/>
                  <a:pt x="51417" y="0"/>
                </a:cubicBezTo>
                <a:lnTo>
                  <a:pt x="5544679" y="0"/>
                </a:lnTo>
                <a:cubicBezTo>
                  <a:pt x="5573076" y="0"/>
                  <a:pt x="5596096" y="23020"/>
                  <a:pt x="5596096" y="51417"/>
                </a:cubicBezTo>
                <a:lnTo>
                  <a:pt x="5596096" y="462750"/>
                </a:lnTo>
                <a:cubicBezTo>
                  <a:pt x="5596096" y="491147"/>
                  <a:pt x="5573076" y="514167"/>
                  <a:pt x="5544679" y="514167"/>
                </a:cubicBezTo>
                <a:lnTo>
                  <a:pt x="51417" y="514167"/>
                </a:lnTo>
                <a:cubicBezTo>
                  <a:pt x="23020" y="514167"/>
                  <a:pt x="0" y="491147"/>
                  <a:pt x="0" y="462750"/>
                </a:cubicBezTo>
                <a:lnTo>
                  <a:pt x="0" y="51417"/>
                </a:lnTo>
                <a:close/>
              </a:path>
            </a:pathLst>
          </a:custGeom>
        </p:spPr>
        <p:style>
          <a:lnRef idx="3">
            <a:schemeClr val="lt1">
              <a:hueOff val="0"/>
              <a:satOff val="0"/>
              <a:lumOff val="0"/>
              <a:alphaOff val="0"/>
            </a:schemeClr>
          </a:lnRef>
          <a:fillRef idx="1">
            <a:schemeClr val="accent3">
              <a:hueOff val="3750088"/>
              <a:satOff val="-5627"/>
              <a:lumOff val="-915"/>
              <a:alphaOff val="0"/>
            </a:schemeClr>
          </a:fillRef>
          <a:effectRef idx="1">
            <a:schemeClr val="accent3">
              <a:hueOff val="3750088"/>
              <a:satOff val="-5627"/>
              <a:lumOff val="-915"/>
              <a:alphaOff val="0"/>
            </a:schemeClr>
          </a:effectRef>
          <a:fontRef idx="minor">
            <a:schemeClr val="lt1"/>
          </a:fontRef>
        </p:style>
        <p:txBody>
          <a:bodyPr spcFirstLastPara="0" vert="horz" wrap="square" lIns="53159" tIns="53159" rIns="360000" bIns="53159" numCol="1" spcCol="1270" anchor="ctr" anchorCtr="0">
            <a:noAutofit/>
          </a:bodyPr>
          <a:lstStyle/>
          <a:p>
            <a:pPr lvl="0" algn="ctr" defTabSz="444500" rtl="0">
              <a:lnSpc>
                <a:spcPct val="90000"/>
              </a:lnSpc>
              <a:spcBef>
                <a:spcPct val="0"/>
              </a:spcBef>
              <a:spcAft>
                <a:spcPct val="35000"/>
              </a:spcAft>
            </a:pPr>
            <a:r>
              <a:rPr lang="en-GB" sz="1400" b="1" kern="1200" dirty="0" smtClean="0"/>
              <a:t>2. Attract and Select </a:t>
            </a:r>
            <a:r>
              <a:rPr lang="en-GB" sz="1400" kern="1200" dirty="0" smtClean="0"/>
              <a:t> </a:t>
            </a:r>
            <a:endParaRPr lang="en-GB" sz="1400" kern="1200" dirty="0"/>
          </a:p>
          <a:p>
            <a:pPr marL="57150" lvl="1" indent="-57150" algn="ctr" defTabSz="444500" rtl="0">
              <a:lnSpc>
                <a:spcPct val="90000"/>
              </a:lnSpc>
              <a:spcBef>
                <a:spcPct val="0"/>
              </a:spcBef>
              <a:spcAft>
                <a:spcPct val="15000"/>
              </a:spcAft>
              <a:buChar char="••"/>
            </a:pPr>
            <a:r>
              <a:rPr lang="en-GB" sz="1400" kern="1200" dirty="0" smtClean="0"/>
              <a:t>How can the right people with sought-after skill sets be attracted to jobs in the public sector? </a:t>
            </a:r>
            <a:endParaRPr lang="en-GB" sz="1400" kern="1200" dirty="0"/>
          </a:p>
        </p:txBody>
      </p:sp>
      <p:sp>
        <p:nvSpPr>
          <p:cNvPr id="10" name="Freeform 9"/>
          <p:cNvSpPr/>
          <p:nvPr/>
        </p:nvSpPr>
        <p:spPr>
          <a:xfrm>
            <a:off x="1460585" y="2923028"/>
            <a:ext cx="6390126" cy="721616"/>
          </a:xfrm>
          <a:custGeom>
            <a:avLst/>
            <a:gdLst>
              <a:gd name="connsiteX0" fmla="*/ 0 w 5596096"/>
              <a:gd name="connsiteY0" fmla="*/ 51417 h 514167"/>
              <a:gd name="connsiteX1" fmla="*/ 51417 w 5596096"/>
              <a:gd name="connsiteY1" fmla="*/ 0 h 514167"/>
              <a:gd name="connsiteX2" fmla="*/ 5544679 w 5596096"/>
              <a:gd name="connsiteY2" fmla="*/ 0 h 514167"/>
              <a:gd name="connsiteX3" fmla="*/ 5596096 w 5596096"/>
              <a:gd name="connsiteY3" fmla="*/ 51417 h 514167"/>
              <a:gd name="connsiteX4" fmla="*/ 5596096 w 5596096"/>
              <a:gd name="connsiteY4" fmla="*/ 462750 h 514167"/>
              <a:gd name="connsiteX5" fmla="*/ 5544679 w 5596096"/>
              <a:gd name="connsiteY5" fmla="*/ 514167 h 514167"/>
              <a:gd name="connsiteX6" fmla="*/ 51417 w 5596096"/>
              <a:gd name="connsiteY6" fmla="*/ 514167 h 514167"/>
              <a:gd name="connsiteX7" fmla="*/ 0 w 5596096"/>
              <a:gd name="connsiteY7" fmla="*/ 462750 h 514167"/>
              <a:gd name="connsiteX8" fmla="*/ 0 w 5596096"/>
              <a:gd name="connsiteY8" fmla="*/ 51417 h 5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096" h="514167">
                <a:moveTo>
                  <a:pt x="0" y="51417"/>
                </a:moveTo>
                <a:cubicBezTo>
                  <a:pt x="0" y="23020"/>
                  <a:pt x="23020" y="0"/>
                  <a:pt x="51417" y="0"/>
                </a:cubicBezTo>
                <a:lnTo>
                  <a:pt x="5544679" y="0"/>
                </a:lnTo>
                <a:cubicBezTo>
                  <a:pt x="5573076" y="0"/>
                  <a:pt x="5596096" y="23020"/>
                  <a:pt x="5596096" y="51417"/>
                </a:cubicBezTo>
                <a:lnTo>
                  <a:pt x="5596096" y="462750"/>
                </a:lnTo>
                <a:cubicBezTo>
                  <a:pt x="5596096" y="491147"/>
                  <a:pt x="5573076" y="514167"/>
                  <a:pt x="5544679" y="514167"/>
                </a:cubicBezTo>
                <a:lnTo>
                  <a:pt x="51417" y="514167"/>
                </a:lnTo>
                <a:cubicBezTo>
                  <a:pt x="23020" y="514167"/>
                  <a:pt x="0" y="491147"/>
                  <a:pt x="0" y="462750"/>
                </a:cubicBezTo>
                <a:lnTo>
                  <a:pt x="0" y="51417"/>
                </a:lnTo>
                <a:close/>
              </a:path>
            </a:pathLst>
          </a:custGeom>
        </p:spPr>
        <p:style>
          <a:lnRef idx="3">
            <a:schemeClr val="lt1">
              <a:hueOff val="0"/>
              <a:satOff val="0"/>
              <a:lumOff val="0"/>
              <a:alphaOff val="0"/>
            </a:schemeClr>
          </a:lnRef>
          <a:fillRef idx="1">
            <a:schemeClr val="accent3">
              <a:hueOff val="7500176"/>
              <a:satOff val="-11253"/>
              <a:lumOff val="-1830"/>
              <a:alphaOff val="0"/>
            </a:schemeClr>
          </a:fillRef>
          <a:effectRef idx="1">
            <a:schemeClr val="accent3">
              <a:hueOff val="7500176"/>
              <a:satOff val="-11253"/>
              <a:lumOff val="-1830"/>
              <a:alphaOff val="0"/>
            </a:schemeClr>
          </a:effectRef>
          <a:fontRef idx="minor">
            <a:schemeClr val="lt1"/>
          </a:fontRef>
        </p:style>
        <p:txBody>
          <a:bodyPr spcFirstLastPara="0" vert="horz" wrap="square" lIns="53159" tIns="53159" rIns="144000" bIns="53159" numCol="1" spcCol="1270" anchor="ctr" anchorCtr="0">
            <a:noAutofit/>
          </a:bodyPr>
          <a:lstStyle/>
          <a:p>
            <a:pPr lvl="0" algn="ctr" defTabSz="533400" rtl="0">
              <a:lnSpc>
                <a:spcPct val="90000"/>
              </a:lnSpc>
              <a:spcBef>
                <a:spcPct val="0"/>
              </a:spcBef>
              <a:spcAft>
                <a:spcPct val="35000"/>
              </a:spcAft>
            </a:pPr>
            <a:r>
              <a:rPr lang="en-GB" sz="1400" b="1" kern="1200" dirty="0" smtClean="0"/>
              <a:t>3. Develop and nurture</a:t>
            </a:r>
            <a:endParaRPr lang="en-GB" sz="1400" kern="1200" dirty="0"/>
          </a:p>
          <a:p>
            <a:pPr marL="57150" lvl="1" indent="-57150" algn="ctr" defTabSz="444500" rtl="0">
              <a:lnSpc>
                <a:spcPct val="90000"/>
              </a:lnSpc>
              <a:spcBef>
                <a:spcPct val="0"/>
              </a:spcBef>
              <a:spcAft>
                <a:spcPct val="15000"/>
              </a:spcAft>
              <a:buChar char="••"/>
            </a:pPr>
            <a:r>
              <a:rPr lang="en-GB" sz="1400" kern="1200" dirty="0" smtClean="0"/>
              <a:t>How can public organisations create a culture of learning for a dynamic and fast-changing world?</a:t>
            </a:r>
            <a:endParaRPr lang="en-GB" sz="1400" kern="1200" dirty="0"/>
          </a:p>
        </p:txBody>
      </p:sp>
      <p:sp>
        <p:nvSpPr>
          <p:cNvPr id="11" name="Freeform 10"/>
          <p:cNvSpPr/>
          <p:nvPr/>
        </p:nvSpPr>
        <p:spPr>
          <a:xfrm>
            <a:off x="1995758" y="3775847"/>
            <a:ext cx="6390126" cy="721616"/>
          </a:xfrm>
          <a:custGeom>
            <a:avLst/>
            <a:gdLst>
              <a:gd name="connsiteX0" fmla="*/ 0 w 5596096"/>
              <a:gd name="connsiteY0" fmla="*/ 51417 h 514167"/>
              <a:gd name="connsiteX1" fmla="*/ 51417 w 5596096"/>
              <a:gd name="connsiteY1" fmla="*/ 0 h 514167"/>
              <a:gd name="connsiteX2" fmla="*/ 5544679 w 5596096"/>
              <a:gd name="connsiteY2" fmla="*/ 0 h 514167"/>
              <a:gd name="connsiteX3" fmla="*/ 5596096 w 5596096"/>
              <a:gd name="connsiteY3" fmla="*/ 51417 h 514167"/>
              <a:gd name="connsiteX4" fmla="*/ 5596096 w 5596096"/>
              <a:gd name="connsiteY4" fmla="*/ 462750 h 514167"/>
              <a:gd name="connsiteX5" fmla="*/ 5544679 w 5596096"/>
              <a:gd name="connsiteY5" fmla="*/ 514167 h 514167"/>
              <a:gd name="connsiteX6" fmla="*/ 51417 w 5596096"/>
              <a:gd name="connsiteY6" fmla="*/ 514167 h 514167"/>
              <a:gd name="connsiteX7" fmla="*/ 0 w 5596096"/>
              <a:gd name="connsiteY7" fmla="*/ 462750 h 514167"/>
              <a:gd name="connsiteX8" fmla="*/ 0 w 5596096"/>
              <a:gd name="connsiteY8" fmla="*/ 51417 h 5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096" h="514167">
                <a:moveTo>
                  <a:pt x="0" y="51417"/>
                </a:moveTo>
                <a:cubicBezTo>
                  <a:pt x="0" y="23020"/>
                  <a:pt x="23020" y="0"/>
                  <a:pt x="51417" y="0"/>
                </a:cubicBezTo>
                <a:lnTo>
                  <a:pt x="5544679" y="0"/>
                </a:lnTo>
                <a:cubicBezTo>
                  <a:pt x="5573076" y="0"/>
                  <a:pt x="5596096" y="23020"/>
                  <a:pt x="5596096" y="51417"/>
                </a:cubicBezTo>
                <a:lnTo>
                  <a:pt x="5596096" y="462750"/>
                </a:lnTo>
                <a:cubicBezTo>
                  <a:pt x="5596096" y="491147"/>
                  <a:pt x="5573076" y="514167"/>
                  <a:pt x="5544679" y="514167"/>
                </a:cubicBezTo>
                <a:lnTo>
                  <a:pt x="51417" y="514167"/>
                </a:lnTo>
                <a:cubicBezTo>
                  <a:pt x="23020" y="514167"/>
                  <a:pt x="0" y="491147"/>
                  <a:pt x="0" y="462750"/>
                </a:cubicBezTo>
                <a:lnTo>
                  <a:pt x="0" y="51417"/>
                </a:lnTo>
                <a:close/>
              </a:path>
            </a:pathLst>
          </a:custGeom>
        </p:spPr>
        <p:style>
          <a:lnRef idx="3">
            <a:schemeClr val="lt1">
              <a:hueOff val="0"/>
              <a:satOff val="0"/>
              <a:lumOff val="0"/>
              <a:alphaOff val="0"/>
            </a:schemeClr>
          </a:lnRef>
          <a:fillRef idx="1">
            <a:schemeClr val="accent3">
              <a:hueOff val="11250264"/>
              <a:satOff val="-16880"/>
              <a:lumOff val="-2745"/>
              <a:alphaOff val="0"/>
            </a:schemeClr>
          </a:fillRef>
          <a:effectRef idx="1">
            <a:schemeClr val="accent3">
              <a:hueOff val="11250264"/>
              <a:satOff val="-16880"/>
              <a:lumOff val="-2745"/>
              <a:alphaOff val="0"/>
            </a:schemeClr>
          </a:effectRef>
          <a:fontRef idx="minor">
            <a:schemeClr val="lt1"/>
          </a:fontRef>
        </p:style>
        <p:txBody>
          <a:bodyPr spcFirstLastPara="0" vert="horz" wrap="square" lIns="60779" tIns="60779" rIns="863661" bIns="60779" numCol="1" spcCol="1270" anchor="ctr" anchorCtr="0">
            <a:noAutofit/>
          </a:bodyPr>
          <a:lstStyle/>
          <a:p>
            <a:pPr lvl="0" algn="ctr" defTabSz="533400" rtl="0">
              <a:lnSpc>
                <a:spcPct val="90000"/>
              </a:lnSpc>
              <a:spcBef>
                <a:spcPct val="0"/>
              </a:spcBef>
              <a:spcAft>
                <a:spcPct val="35000"/>
              </a:spcAft>
            </a:pPr>
            <a:r>
              <a:rPr lang="en-GB" sz="1400" b="1" kern="1200" dirty="0" smtClean="0"/>
              <a:t>4. Use</a:t>
            </a:r>
            <a:endParaRPr lang="en-GB" sz="1400" kern="1200" dirty="0"/>
          </a:p>
          <a:p>
            <a:pPr marL="57150" lvl="1" indent="-57150" algn="ctr" defTabSz="400050" rtl="0">
              <a:lnSpc>
                <a:spcPct val="90000"/>
              </a:lnSpc>
              <a:spcBef>
                <a:spcPct val="0"/>
              </a:spcBef>
              <a:spcAft>
                <a:spcPct val="15000"/>
              </a:spcAft>
              <a:buChar char="••"/>
            </a:pPr>
            <a:r>
              <a:rPr lang="en-GB" sz="1400" kern="1200" dirty="0" smtClean="0"/>
              <a:t>What kind of organisation and leadership to </a:t>
            </a:r>
            <a:r>
              <a:rPr lang="en-GB" sz="1400" i="1" u="sng" kern="1200" dirty="0" smtClean="0"/>
              <a:t>motivate</a:t>
            </a:r>
            <a:r>
              <a:rPr lang="en-GB" sz="1400" kern="1200" dirty="0" smtClean="0"/>
              <a:t> employees and provide </a:t>
            </a:r>
            <a:r>
              <a:rPr lang="en-GB" sz="1400" i="1" u="sng" kern="1200" dirty="0" smtClean="0"/>
              <a:t>opportunities</a:t>
            </a:r>
            <a:r>
              <a:rPr lang="en-GB" sz="1400" kern="1200" dirty="0" smtClean="0"/>
              <a:t> to put skills to use?</a:t>
            </a:r>
            <a:endParaRPr lang="en-GB" sz="1400" kern="1200" dirty="0"/>
          </a:p>
        </p:txBody>
      </p:sp>
      <p:sp>
        <p:nvSpPr>
          <p:cNvPr id="12" name="Freeform 11"/>
          <p:cNvSpPr/>
          <p:nvPr/>
        </p:nvSpPr>
        <p:spPr>
          <a:xfrm>
            <a:off x="6406724" y="1770083"/>
            <a:ext cx="381629" cy="469050"/>
          </a:xfrm>
          <a:custGeom>
            <a:avLst/>
            <a:gdLst>
              <a:gd name="connsiteX0" fmla="*/ 0 w 334208"/>
              <a:gd name="connsiteY0" fmla="*/ 183814 h 334208"/>
              <a:gd name="connsiteX1" fmla="*/ 75197 w 334208"/>
              <a:gd name="connsiteY1" fmla="*/ 183814 h 334208"/>
              <a:gd name="connsiteX2" fmla="*/ 75197 w 334208"/>
              <a:gd name="connsiteY2" fmla="*/ 0 h 334208"/>
              <a:gd name="connsiteX3" fmla="*/ 259011 w 334208"/>
              <a:gd name="connsiteY3" fmla="*/ 0 h 334208"/>
              <a:gd name="connsiteX4" fmla="*/ 259011 w 334208"/>
              <a:gd name="connsiteY4" fmla="*/ 183814 h 334208"/>
              <a:gd name="connsiteX5" fmla="*/ 334208 w 334208"/>
              <a:gd name="connsiteY5" fmla="*/ 183814 h 334208"/>
              <a:gd name="connsiteX6" fmla="*/ 167104 w 334208"/>
              <a:gd name="connsiteY6" fmla="*/ 334208 h 334208"/>
              <a:gd name="connsiteX7" fmla="*/ 0 w 334208"/>
              <a:gd name="connsiteY7" fmla="*/ 183814 h 3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208" h="334208">
                <a:moveTo>
                  <a:pt x="0" y="183814"/>
                </a:moveTo>
                <a:lnTo>
                  <a:pt x="75197" y="183814"/>
                </a:lnTo>
                <a:lnTo>
                  <a:pt x="75197" y="0"/>
                </a:lnTo>
                <a:lnTo>
                  <a:pt x="259011" y="0"/>
                </a:lnTo>
                <a:lnTo>
                  <a:pt x="259011" y="183814"/>
                </a:lnTo>
                <a:lnTo>
                  <a:pt x="334208" y="183814"/>
                </a:lnTo>
                <a:lnTo>
                  <a:pt x="167104" y="334208"/>
                </a:lnTo>
                <a:lnTo>
                  <a:pt x="0" y="183814"/>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4247" tIns="19050" rIns="94247" bIns="101766" numCol="1" spcCol="1270" anchor="ctr" anchorCtr="0">
            <a:noAutofit/>
          </a:bodyPr>
          <a:lstStyle/>
          <a:p>
            <a:pPr lvl="0" algn="ctr" defTabSz="666750">
              <a:lnSpc>
                <a:spcPct val="90000"/>
              </a:lnSpc>
              <a:spcBef>
                <a:spcPct val="0"/>
              </a:spcBef>
              <a:spcAft>
                <a:spcPct val="35000"/>
              </a:spcAft>
            </a:pPr>
            <a:endParaRPr lang="en-GB" sz="1400" kern="1200"/>
          </a:p>
        </p:txBody>
      </p:sp>
      <p:sp>
        <p:nvSpPr>
          <p:cNvPr id="13" name="Freeform 12"/>
          <p:cNvSpPr/>
          <p:nvPr/>
        </p:nvSpPr>
        <p:spPr>
          <a:xfrm>
            <a:off x="6941898" y="2622902"/>
            <a:ext cx="381629" cy="469050"/>
          </a:xfrm>
          <a:custGeom>
            <a:avLst/>
            <a:gdLst>
              <a:gd name="connsiteX0" fmla="*/ 0 w 334208"/>
              <a:gd name="connsiteY0" fmla="*/ 183814 h 334208"/>
              <a:gd name="connsiteX1" fmla="*/ 75197 w 334208"/>
              <a:gd name="connsiteY1" fmla="*/ 183814 h 334208"/>
              <a:gd name="connsiteX2" fmla="*/ 75197 w 334208"/>
              <a:gd name="connsiteY2" fmla="*/ 0 h 334208"/>
              <a:gd name="connsiteX3" fmla="*/ 259011 w 334208"/>
              <a:gd name="connsiteY3" fmla="*/ 0 h 334208"/>
              <a:gd name="connsiteX4" fmla="*/ 259011 w 334208"/>
              <a:gd name="connsiteY4" fmla="*/ 183814 h 334208"/>
              <a:gd name="connsiteX5" fmla="*/ 334208 w 334208"/>
              <a:gd name="connsiteY5" fmla="*/ 183814 h 334208"/>
              <a:gd name="connsiteX6" fmla="*/ 167104 w 334208"/>
              <a:gd name="connsiteY6" fmla="*/ 334208 h 334208"/>
              <a:gd name="connsiteX7" fmla="*/ 0 w 334208"/>
              <a:gd name="connsiteY7" fmla="*/ 183814 h 3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208" h="334208">
                <a:moveTo>
                  <a:pt x="0" y="183814"/>
                </a:moveTo>
                <a:lnTo>
                  <a:pt x="75197" y="183814"/>
                </a:lnTo>
                <a:lnTo>
                  <a:pt x="75197" y="0"/>
                </a:lnTo>
                <a:lnTo>
                  <a:pt x="259011" y="0"/>
                </a:lnTo>
                <a:lnTo>
                  <a:pt x="259011" y="183814"/>
                </a:lnTo>
                <a:lnTo>
                  <a:pt x="334208" y="183814"/>
                </a:lnTo>
                <a:lnTo>
                  <a:pt x="167104" y="334208"/>
                </a:lnTo>
                <a:lnTo>
                  <a:pt x="0" y="183814"/>
                </a:lnTo>
                <a:close/>
              </a:path>
            </a:pathLst>
          </a:custGeom>
        </p:spPr>
        <p:style>
          <a:lnRef idx="2">
            <a:schemeClr val="accent3">
              <a:tint val="40000"/>
              <a:alpha val="90000"/>
              <a:hueOff val="5358425"/>
              <a:satOff val="-6896"/>
              <a:lumOff val="-537"/>
              <a:alphaOff val="0"/>
            </a:schemeClr>
          </a:lnRef>
          <a:fillRef idx="1">
            <a:schemeClr val="accent3">
              <a:tint val="40000"/>
              <a:alpha val="90000"/>
              <a:hueOff val="5358425"/>
              <a:satOff val="-6896"/>
              <a:lumOff val="-537"/>
              <a:alphaOff val="0"/>
            </a:schemeClr>
          </a:fillRef>
          <a:effectRef idx="0">
            <a:schemeClr val="accent3">
              <a:tint val="40000"/>
              <a:alpha val="90000"/>
              <a:hueOff val="5358425"/>
              <a:satOff val="-6896"/>
              <a:lumOff val="-537"/>
              <a:alphaOff val="0"/>
            </a:schemeClr>
          </a:effectRef>
          <a:fontRef idx="minor">
            <a:schemeClr val="dk1">
              <a:hueOff val="0"/>
              <a:satOff val="0"/>
              <a:lumOff val="0"/>
              <a:alphaOff val="0"/>
            </a:schemeClr>
          </a:fontRef>
        </p:style>
        <p:txBody>
          <a:bodyPr spcFirstLastPara="0" vert="horz" wrap="square" lIns="94247" tIns="19050" rIns="94247" bIns="101766" numCol="1" spcCol="1270" anchor="ctr" anchorCtr="0">
            <a:noAutofit/>
          </a:bodyPr>
          <a:lstStyle/>
          <a:p>
            <a:pPr lvl="0" algn="ctr" defTabSz="666750">
              <a:lnSpc>
                <a:spcPct val="90000"/>
              </a:lnSpc>
              <a:spcBef>
                <a:spcPct val="0"/>
              </a:spcBef>
              <a:spcAft>
                <a:spcPct val="35000"/>
              </a:spcAft>
            </a:pPr>
            <a:endParaRPr lang="en-GB" sz="1400" kern="1200"/>
          </a:p>
        </p:txBody>
      </p:sp>
      <p:sp>
        <p:nvSpPr>
          <p:cNvPr id="14" name="Freeform 13"/>
          <p:cNvSpPr/>
          <p:nvPr/>
        </p:nvSpPr>
        <p:spPr>
          <a:xfrm>
            <a:off x="7469083" y="3475721"/>
            <a:ext cx="381629" cy="469050"/>
          </a:xfrm>
          <a:custGeom>
            <a:avLst/>
            <a:gdLst>
              <a:gd name="connsiteX0" fmla="*/ 0 w 334208"/>
              <a:gd name="connsiteY0" fmla="*/ 183814 h 334208"/>
              <a:gd name="connsiteX1" fmla="*/ 75197 w 334208"/>
              <a:gd name="connsiteY1" fmla="*/ 183814 h 334208"/>
              <a:gd name="connsiteX2" fmla="*/ 75197 w 334208"/>
              <a:gd name="connsiteY2" fmla="*/ 0 h 334208"/>
              <a:gd name="connsiteX3" fmla="*/ 259011 w 334208"/>
              <a:gd name="connsiteY3" fmla="*/ 0 h 334208"/>
              <a:gd name="connsiteX4" fmla="*/ 259011 w 334208"/>
              <a:gd name="connsiteY4" fmla="*/ 183814 h 334208"/>
              <a:gd name="connsiteX5" fmla="*/ 334208 w 334208"/>
              <a:gd name="connsiteY5" fmla="*/ 183814 h 334208"/>
              <a:gd name="connsiteX6" fmla="*/ 167104 w 334208"/>
              <a:gd name="connsiteY6" fmla="*/ 334208 h 334208"/>
              <a:gd name="connsiteX7" fmla="*/ 0 w 334208"/>
              <a:gd name="connsiteY7" fmla="*/ 183814 h 33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208" h="334208">
                <a:moveTo>
                  <a:pt x="0" y="183814"/>
                </a:moveTo>
                <a:lnTo>
                  <a:pt x="75197" y="183814"/>
                </a:lnTo>
                <a:lnTo>
                  <a:pt x="75197" y="0"/>
                </a:lnTo>
                <a:lnTo>
                  <a:pt x="259011" y="0"/>
                </a:lnTo>
                <a:lnTo>
                  <a:pt x="259011" y="183814"/>
                </a:lnTo>
                <a:lnTo>
                  <a:pt x="334208" y="183814"/>
                </a:lnTo>
                <a:lnTo>
                  <a:pt x="167104" y="334208"/>
                </a:lnTo>
                <a:lnTo>
                  <a:pt x="0" y="183814"/>
                </a:lnTo>
                <a:close/>
              </a:path>
            </a:pathLst>
          </a:cu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txBody>
          <a:bodyPr spcFirstLastPara="0" vert="horz" wrap="square" lIns="94247" tIns="19050" rIns="94247" bIns="101766" numCol="1" spcCol="1270" anchor="ctr" anchorCtr="0">
            <a:noAutofit/>
          </a:bodyPr>
          <a:lstStyle/>
          <a:p>
            <a:pPr lvl="0" algn="ctr" defTabSz="666750">
              <a:lnSpc>
                <a:spcPct val="90000"/>
              </a:lnSpc>
              <a:spcBef>
                <a:spcPct val="0"/>
              </a:spcBef>
              <a:spcAft>
                <a:spcPct val="35000"/>
              </a:spcAft>
            </a:pPr>
            <a:endParaRPr lang="en-GB" sz="1400" kern="1200"/>
          </a:p>
        </p:txBody>
      </p:sp>
    </p:spTree>
    <p:extLst>
      <p:ext uri="{BB962C8B-B14F-4D97-AF65-F5344CB8AC3E}">
        <p14:creationId xmlns:p14="http://schemas.microsoft.com/office/powerpoint/2010/main" xmlns="" val="3723181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0"/>
                                        </p:tgtEl>
                                      </p:cBhvr>
                                    </p:animEffect>
                                    <p:anim calcmode="lin" valueType="num">
                                      <p:cBhvr>
                                        <p:cTn id="12" dur="1000"/>
                                        <p:tgtEl>
                                          <p:spTgt spid="10"/>
                                        </p:tgtEl>
                                        <p:attrNameLst>
                                          <p:attrName>ppt_x</p:attrName>
                                        </p:attrNameLst>
                                      </p:cBhvr>
                                      <p:tavLst>
                                        <p:tav tm="0">
                                          <p:val>
                                            <p:strVal val="ppt_x"/>
                                          </p:val>
                                        </p:tav>
                                        <p:tav tm="100000">
                                          <p:val>
                                            <p:strVal val="ppt_x"/>
                                          </p:val>
                                        </p:tav>
                                      </p:tavLst>
                                    </p:anim>
                                    <p:anim calcmode="lin" valueType="num">
                                      <p:cBhvr>
                                        <p:cTn id="13" dur="1000"/>
                                        <p:tgtEl>
                                          <p:spTgt spid="10"/>
                                        </p:tgtEl>
                                        <p:attrNameLst>
                                          <p:attrName>ppt_y</p:attrName>
                                        </p:attrNameLst>
                                      </p:cBhvr>
                                      <p:tavLst>
                                        <p:tav tm="0">
                                          <p:val>
                                            <p:strVal val="ppt_y"/>
                                          </p:val>
                                        </p:tav>
                                        <p:tav tm="100000">
                                          <p:val>
                                            <p:strVal val="ppt_y+.1"/>
                                          </p:val>
                                        </p:tav>
                                      </p:tavLst>
                                    </p:anim>
                                    <p:set>
                                      <p:cBhvr>
                                        <p:cTn id="14" dur="1" fill="hold">
                                          <p:stCondLst>
                                            <p:cond delay="999"/>
                                          </p:stCondLst>
                                        </p:cTn>
                                        <p:tgtEl>
                                          <p:spTgt spid="10"/>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1000"/>
                            </p:stCondLst>
                            <p:childTnLst>
                              <p:par>
                                <p:cTn id="30" presetID="6" presetClass="emph" presetSubtype="0" fill="hold" grpId="0" nodeType="afterEffect">
                                  <p:stCondLst>
                                    <p:cond delay="0"/>
                                  </p:stCondLst>
                                  <p:childTnLst>
                                    <p:animScale>
                                      <p:cBhvr>
                                        <p:cTn id="3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latin typeface="Segoe UI Light" panose="020B0502040204020203" pitchFamily="34" charset="0"/>
              </a:rPr>
              <a:t>Merit Based Recruitment remains a fundamental bedrock of a professional civil service</a:t>
            </a:r>
            <a:endParaRPr lang="en-GB" sz="2800" dirty="0">
              <a:latin typeface="Segoe UI Light" panose="020B0502040204020203"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xmlns="" val="3020442009"/>
              </p:ext>
            </p:extLst>
          </p:nvPr>
        </p:nvGraphicFramePr>
        <p:xfrm>
          <a:off x="471487" y="1059583"/>
          <a:ext cx="7700913" cy="40839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955" y="4848469"/>
            <a:ext cx="7632848" cy="230832"/>
          </a:xfrm>
          <a:prstGeom prst="rect">
            <a:avLst/>
          </a:prstGeom>
          <a:noFill/>
        </p:spPr>
        <p:txBody>
          <a:bodyPr wrap="square" rtlCol="0">
            <a:spAutoFit/>
          </a:bodyPr>
          <a:lstStyle/>
          <a:p>
            <a:r>
              <a:rPr lang="en-GB" sz="900" b="1" i="1" dirty="0">
                <a:latin typeface="Segoe UI Light" panose="020B0502040204020203" pitchFamily="34" charset="0"/>
              </a:rPr>
              <a:t>Source:</a:t>
            </a:r>
            <a:r>
              <a:rPr lang="en-GB" sz="900" b="1" dirty="0">
                <a:latin typeface="Segoe UI Light" panose="020B0502040204020203" pitchFamily="34" charset="0"/>
              </a:rPr>
              <a:t> OECD (</a:t>
            </a:r>
            <a:r>
              <a:rPr lang="en-GB" sz="900" b="1" dirty="0" smtClean="0">
                <a:latin typeface="Segoe UI Light" panose="020B0502040204020203" pitchFamily="34" charset="0"/>
              </a:rPr>
              <a:t>2016) SHRM</a:t>
            </a:r>
            <a:endParaRPr lang="en-GB" sz="900" b="1" dirty="0">
              <a:latin typeface="Segoe UI Light" panose="020B0502040204020203" pitchFamily="34" charset="0"/>
            </a:endParaRPr>
          </a:p>
        </p:txBody>
      </p:sp>
    </p:spTree>
    <p:extLst>
      <p:ext uri="{BB962C8B-B14F-4D97-AF65-F5344CB8AC3E}">
        <p14:creationId xmlns:p14="http://schemas.microsoft.com/office/powerpoint/2010/main" xmlns="" val="328252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00" y="1591457"/>
            <a:ext cx="6624000" cy="1990288"/>
          </a:xfrm>
        </p:spPr>
        <p:txBody>
          <a:bodyPr/>
          <a:lstStyle/>
          <a:p>
            <a:r>
              <a:rPr lang="en-US" dirty="0"/>
              <a:t>But are today’s Merit based systems fit-for-purpose in the 21st Century?</a:t>
            </a:r>
            <a:endParaRPr lang="en-GB" dirty="0"/>
          </a:p>
        </p:txBody>
      </p:sp>
    </p:spTree>
    <p:extLst>
      <p:ext uri="{BB962C8B-B14F-4D97-AF65-F5344CB8AC3E}">
        <p14:creationId xmlns:p14="http://schemas.microsoft.com/office/powerpoint/2010/main" xmlns="" val="2461839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178200"/>
            <a:ext cx="8064000" cy="766800"/>
          </a:xfrm>
        </p:spPr>
        <p:txBody>
          <a:bodyPr/>
          <a:lstStyle/>
          <a:p>
            <a:r>
              <a:rPr lang="en-GB" b="1" dirty="0">
                <a:latin typeface="Segoe UI Light" panose="020B0502040204020203" pitchFamily="34" charset="0"/>
              </a:rPr>
              <a:t>Values and behavioural competencies </a:t>
            </a:r>
            <a:r>
              <a:rPr lang="en-GB" dirty="0">
                <a:latin typeface="Segoe UI Light" panose="020B0502040204020203" pitchFamily="34" charset="0"/>
              </a:rPr>
              <a:t>are essential but difficult to assess </a:t>
            </a:r>
            <a:r>
              <a:rPr lang="en-GB" dirty="0" smtClean="0">
                <a:latin typeface="Segoe UI Light" panose="020B0502040204020203" pitchFamily="34" charset="0"/>
              </a:rPr>
              <a:t>objectively</a:t>
            </a:r>
            <a:endParaRPr lang="en-GB" b="1" dirty="0">
              <a:latin typeface="Segoe UI Light" panose="020B0502040204020203"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1775863625"/>
              </p:ext>
            </p:extLst>
          </p:nvPr>
        </p:nvGraphicFramePr>
        <p:xfrm>
          <a:off x="539552" y="1491630"/>
          <a:ext cx="8064896" cy="35931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955" y="4848469"/>
            <a:ext cx="7632848" cy="230832"/>
          </a:xfrm>
          <a:prstGeom prst="rect">
            <a:avLst/>
          </a:prstGeom>
          <a:noFill/>
        </p:spPr>
        <p:txBody>
          <a:bodyPr wrap="square" rtlCol="0">
            <a:spAutoFit/>
          </a:bodyPr>
          <a:lstStyle/>
          <a:p>
            <a:r>
              <a:rPr lang="en-GB" sz="900" b="1" i="1" dirty="0">
                <a:latin typeface="Segoe UI Light" panose="020B0502040204020203" pitchFamily="34" charset="0"/>
              </a:rPr>
              <a:t>Source:</a:t>
            </a:r>
            <a:r>
              <a:rPr lang="en-GB" sz="900" b="1" dirty="0">
                <a:latin typeface="Segoe UI Light" panose="020B0502040204020203" pitchFamily="34" charset="0"/>
              </a:rPr>
              <a:t> </a:t>
            </a:r>
            <a:r>
              <a:rPr lang="en-GB" sz="900" b="1" dirty="0" smtClean="0">
                <a:latin typeface="Segoe UI Light" panose="020B0502040204020203" pitchFamily="34" charset="0"/>
              </a:rPr>
              <a:t> OECD </a:t>
            </a:r>
            <a:r>
              <a:rPr lang="en-GB" sz="900" b="1" dirty="0">
                <a:latin typeface="Segoe UI Light" panose="020B0502040204020203" pitchFamily="34" charset="0"/>
              </a:rPr>
              <a:t>(</a:t>
            </a:r>
            <a:r>
              <a:rPr lang="en-GB" sz="900" b="1" dirty="0" smtClean="0">
                <a:latin typeface="Segoe UI Light" panose="020B0502040204020203" pitchFamily="34" charset="0"/>
              </a:rPr>
              <a:t>2016) SHRM</a:t>
            </a:r>
            <a:endParaRPr lang="en-GB" sz="900" b="1" dirty="0">
              <a:latin typeface="Segoe UI Light" panose="020B0502040204020203" pitchFamily="34" charset="0"/>
            </a:endParaRPr>
          </a:p>
        </p:txBody>
      </p:sp>
      <p:sp>
        <p:nvSpPr>
          <p:cNvPr id="2" name="Rectangle 1"/>
          <p:cNvSpPr/>
          <p:nvPr/>
        </p:nvSpPr>
        <p:spPr>
          <a:xfrm>
            <a:off x="683568" y="1154141"/>
            <a:ext cx="8568952" cy="369332"/>
          </a:xfrm>
          <a:prstGeom prst="rect">
            <a:avLst/>
          </a:prstGeom>
        </p:spPr>
        <p:txBody>
          <a:bodyPr wrap="square">
            <a:spAutoFit/>
          </a:bodyPr>
          <a:lstStyle/>
          <a:p>
            <a:r>
              <a:rPr lang="en-US" dirty="0"/>
              <a:t>C</a:t>
            </a:r>
            <a:r>
              <a:rPr lang="en-US" dirty="0" smtClean="0"/>
              <a:t>ompetencies most often highlighted in competency profiles</a:t>
            </a:r>
            <a:endParaRPr lang="en-GB" dirty="0"/>
          </a:p>
        </p:txBody>
      </p:sp>
    </p:spTree>
    <p:extLst>
      <p:ext uri="{BB962C8B-B14F-4D97-AF65-F5344CB8AC3E}">
        <p14:creationId xmlns:p14="http://schemas.microsoft.com/office/powerpoint/2010/main" xmlns="" val="18326422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OECD_English_white</Template>
  <TotalTime>3174</TotalTime>
  <Words>1645</Words>
  <Application>Microsoft Office PowerPoint</Application>
  <PresentationFormat>Προβολή στην οθόνη (16:9)</PresentationFormat>
  <Paragraphs>133</Paragraphs>
  <Slides>17</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OECD_English_white</vt:lpstr>
      <vt:lpstr>Skills for a high performing civil service</vt:lpstr>
      <vt:lpstr>Complex multi-dimensional challenges…</vt:lpstr>
      <vt:lpstr>… technological change and networks citizens…</vt:lpstr>
      <vt:lpstr>… are changing the skills needed in the civil service.</vt:lpstr>
      <vt:lpstr>Skills for a high performing  civil service</vt:lpstr>
      <vt:lpstr>Building a highly-skilled civil service… </vt:lpstr>
      <vt:lpstr>Merit Based Recruitment remains a fundamental bedrock of a professional civil service</vt:lpstr>
      <vt:lpstr>But are today’s Merit based systems fit-for-purpose in the 21st Century?</vt:lpstr>
      <vt:lpstr>Values and behavioural competencies are essential but difficult to assess objectively</vt:lpstr>
      <vt:lpstr>Some methods (e.g. standard exams) may not be well adapted to new skills needs</vt:lpstr>
      <vt:lpstr>The civil service image matters…</vt:lpstr>
      <vt:lpstr>And increasingly, OECD countries focus on the senior levels</vt:lpstr>
      <vt:lpstr>SELOR (Belgium): understanding the employee value proposition</vt:lpstr>
      <vt:lpstr>Attracting and selecting the talent needed in the civil service</vt:lpstr>
      <vt:lpstr>POLICIES FOR A DIVERSE RECRUITMENT IN THE SENIOR CIVIL SERVICE: THE CASE OF ENA (France)</vt:lpstr>
      <vt:lpstr>CONCLUDING THOUGHTS</vt:lpstr>
      <vt:lpstr>Thank you</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GERSON Daniel</dc:creator>
  <cp:lastModifiedBy>user</cp:lastModifiedBy>
  <cp:revision>50</cp:revision>
  <cp:lastPrinted>2017-04-24T06:27:24Z</cp:lastPrinted>
  <dcterms:created xsi:type="dcterms:W3CDTF">2017-04-20T15:29:05Z</dcterms:created>
  <dcterms:modified xsi:type="dcterms:W3CDTF">2017-11-08T08:39:56Z</dcterms:modified>
</cp:coreProperties>
</file>