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0"/>
  </p:notesMasterIdLst>
  <p:sldIdLst>
    <p:sldId id="256" r:id="rId2"/>
    <p:sldId id="257" r:id="rId3"/>
    <p:sldId id="260" r:id="rId4"/>
    <p:sldId id="258" r:id="rId5"/>
    <p:sldId id="259" r:id="rId6"/>
    <p:sldId id="262" r:id="rId7"/>
    <p:sldId id="263" r:id="rId8"/>
    <p:sldId id="266" r:id="rId9"/>
    <p:sldId id="267" r:id="rId10"/>
    <p:sldId id="268" r:id="rId11"/>
    <p:sldId id="269" r:id="rId12"/>
    <p:sldId id="265" r:id="rId13"/>
    <p:sldId id="270" r:id="rId14"/>
    <p:sldId id="271" r:id="rId15"/>
    <p:sldId id="272" r:id="rId16"/>
    <p:sldId id="273" r:id="rId17"/>
    <p:sldId id="274" r:id="rId18"/>
    <p:sldId id="275"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5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77B5FD-48E9-4D64-9D81-D61AEF943ACA}" type="datetimeFigureOut">
              <a:rPr lang="el-GR" smtClean="0"/>
              <a:t>9/11/2017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B36C34-971A-4CDC-838D-0AF16C9067FE}" type="slidenum">
              <a:rPr lang="el-GR" smtClean="0"/>
              <a:t>‹#›</a:t>
            </a:fld>
            <a:endParaRPr lang="el-GR"/>
          </a:p>
        </p:txBody>
      </p:sp>
    </p:spTree>
    <p:extLst>
      <p:ext uri="{BB962C8B-B14F-4D97-AF65-F5344CB8AC3E}">
        <p14:creationId xmlns:p14="http://schemas.microsoft.com/office/powerpoint/2010/main" val="3845990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65B36C34-971A-4CDC-838D-0AF16C9067FE}" type="slidenum">
              <a:rPr lang="el-GR" smtClean="0"/>
              <a:t>3</a:t>
            </a:fld>
            <a:endParaRPr lang="el-GR"/>
          </a:p>
        </p:txBody>
      </p:sp>
    </p:spTree>
    <p:extLst>
      <p:ext uri="{BB962C8B-B14F-4D97-AF65-F5344CB8AC3E}">
        <p14:creationId xmlns:p14="http://schemas.microsoft.com/office/powerpoint/2010/main" val="1804948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65B36C34-971A-4CDC-838D-0AF16C9067FE}" type="slidenum">
              <a:rPr lang="el-GR" smtClean="0"/>
              <a:t>4</a:t>
            </a:fld>
            <a:endParaRPr lang="el-GR"/>
          </a:p>
        </p:txBody>
      </p:sp>
    </p:spTree>
    <p:extLst>
      <p:ext uri="{BB962C8B-B14F-4D97-AF65-F5344CB8AC3E}">
        <p14:creationId xmlns:p14="http://schemas.microsoft.com/office/powerpoint/2010/main" val="6252093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8779BE3-9C20-44C1-85EE-19CF744BC11E}" type="datetimeFigureOut">
              <a:rPr lang="el-GR" smtClean="0"/>
              <a:t>9/11/2017</a:t>
            </a:fld>
            <a:endParaRPr lang="el-G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l-G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2EF8F25-109F-4AD3-A755-FE5466B441E9}" type="slidenum">
              <a:rPr lang="el-GR" smtClean="0"/>
              <a:t>‹#›</a:t>
            </a:fld>
            <a:endParaRPr lang="el-G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779BE3-9C20-44C1-85EE-19CF744BC11E}"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2EF8F25-109F-4AD3-A755-FE5466B441E9}" type="slidenum">
              <a:rPr lang="el-GR" smtClean="0"/>
              <a:t>‹#›</a:t>
            </a:fld>
            <a:endParaRPr lang="el-G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779BE3-9C20-44C1-85EE-19CF744BC11E}"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2EF8F25-109F-4AD3-A755-FE5466B441E9}" type="slidenum">
              <a:rPr lang="el-GR" smtClean="0"/>
              <a:t>‹#›</a:t>
            </a:fld>
            <a:endParaRPr lang="el-G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779BE3-9C20-44C1-85EE-19CF744BC11E}"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2EF8F25-109F-4AD3-A755-FE5466B441E9}" type="slidenum">
              <a:rPr lang="el-GR" smtClean="0"/>
              <a:t>‹#›</a:t>
            </a:fld>
            <a:endParaRPr lang="el-G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779BE3-9C20-44C1-85EE-19CF744BC11E}"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2EF8F25-109F-4AD3-A755-FE5466B441E9}"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8779BE3-9C20-44C1-85EE-19CF744BC11E}" type="datetimeFigureOut">
              <a:rPr lang="el-GR" smtClean="0"/>
              <a:t>9/11/2017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2EF8F25-109F-4AD3-A755-FE5466B441E9}" type="slidenum">
              <a:rPr lang="el-GR" smtClean="0"/>
              <a:t>‹#›</a:t>
            </a:fld>
            <a:endParaRPr lang="el-G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779BE3-9C20-44C1-85EE-19CF744BC11E}" type="datetimeFigureOut">
              <a:rPr lang="el-GR" smtClean="0"/>
              <a:t>9/11/2017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2EF8F25-109F-4AD3-A755-FE5466B441E9}" type="slidenum">
              <a:rPr lang="el-GR" smtClean="0"/>
              <a:t>‹#›</a:t>
            </a:fld>
            <a:endParaRPr lang="el-G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8779BE3-9C20-44C1-85EE-19CF744BC11E}" type="datetimeFigureOut">
              <a:rPr lang="el-GR" smtClean="0"/>
              <a:t>9/11/2017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2EF8F25-109F-4AD3-A755-FE5466B441E9}" type="slidenum">
              <a:rPr lang="el-GR" smtClean="0"/>
              <a:t>‹#›</a:t>
            </a:fld>
            <a:endParaRPr lang="el-G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779BE3-9C20-44C1-85EE-19CF744BC11E}" type="datetimeFigureOut">
              <a:rPr lang="el-GR" smtClean="0"/>
              <a:t>9/11/2017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2EF8F25-109F-4AD3-A755-FE5466B441E9}"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779BE3-9C20-44C1-85EE-19CF744BC11E}" type="datetimeFigureOut">
              <a:rPr lang="el-GR" smtClean="0"/>
              <a:t>9/11/2017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2EF8F25-109F-4AD3-A755-FE5466B441E9}"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779BE3-9C20-44C1-85EE-19CF744BC11E}" type="datetimeFigureOut">
              <a:rPr lang="el-GR" smtClean="0"/>
              <a:t>9/11/2017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2EF8F25-109F-4AD3-A755-FE5466B441E9}"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8779BE3-9C20-44C1-85EE-19CF744BC11E}" type="datetimeFigureOut">
              <a:rPr lang="el-GR" smtClean="0"/>
              <a:t>9/11/2017</a:t>
            </a:fld>
            <a:endParaRPr lang="el-G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l-G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72EF8F25-109F-4AD3-A755-FE5466B441E9}"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Ισότητα και αξιοκρατία στις προσλήψεις στο δημόσιο</a:t>
            </a:r>
            <a:endParaRPr lang="el-GR" dirty="0"/>
          </a:p>
        </p:txBody>
      </p:sp>
      <p:sp>
        <p:nvSpPr>
          <p:cNvPr id="3" name="Subtitle 2"/>
          <p:cNvSpPr>
            <a:spLocks noGrp="1"/>
          </p:cNvSpPr>
          <p:nvPr>
            <p:ph type="subTitle" idx="1"/>
          </p:nvPr>
        </p:nvSpPr>
        <p:spPr/>
        <p:txBody>
          <a:bodyPr>
            <a:normAutofit fontScale="92500"/>
          </a:bodyPr>
          <a:lstStyle/>
          <a:p>
            <a:r>
              <a:rPr lang="el-GR" dirty="0" smtClean="0"/>
              <a:t>Ιφιγένεια </a:t>
            </a:r>
            <a:r>
              <a:rPr lang="el-GR" dirty="0" err="1" smtClean="0"/>
              <a:t>Καμτσίδου</a:t>
            </a:r>
            <a:endParaRPr lang="el-GR" dirty="0" smtClean="0"/>
          </a:p>
          <a:p>
            <a:r>
              <a:rPr lang="el-GR" dirty="0" err="1" smtClean="0"/>
              <a:t>Αναπλ</a:t>
            </a:r>
            <a:r>
              <a:rPr lang="el-GR" dirty="0" smtClean="0"/>
              <a:t>. καθηγήτρια Συνταγματικού Δικαίου Α.Π.Θ. </a:t>
            </a:r>
          </a:p>
          <a:p>
            <a:r>
              <a:rPr lang="el-GR" dirty="0" smtClean="0"/>
              <a:t>Πρόεδρος του Εθνικού Κέντρου Δημόσιας Διοίκησης και Αυτοδιοίκησης</a:t>
            </a:r>
            <a:endParaRPr lang="el-GR" dirty="0"/>
          </a:p>
        </p:txBody>
      </p:sp>
    </p:spTree>
    <p:extLst>
      <p:ext uri="{BB962C8B-B14F-4D97-AF65-F5344CB8AC3E}">
        <p14:creationId xmlns:p14="http://schemas.microsoft.com/office/powerpoint/2010/main" val="3678250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Σύνταγμα και κομματικό σύστημα: η «μονιμοποίηση» των συνεργατών των βουλευτών και των κομμάτων (ν. 1943/1991)</a:t>
            </a:r>
          </a:p>
          <a:p>
            <a:r>
              <a:rPr lang="el-GR" dirty="0" smtClean="0"/>
              <a:t>Η αναζήτηση ειδικών εγγυήσεων</a:t>
            </a:r>
          </a:p>
          <a:p>
            <a:r>
              <a:rPr lang="el-GR" dirty="0" smtClean="0"/>
              <a:t>Το ΑΣΕΠ και η </a:t>
            </a:r>
            <a:r>
              <a:rPr lang="el-GR" dirty="0" err="1" smtClean="0"/>
              <a:t>αποκομματικοποίηση</a:t>
            </a:r>
            <a:r>
              <a:rPr lang="el-GR" dirty="0" smtClean="0"/>
              <a:t> του κράτους. Η λειτουργία της ανεξάρτητης αρχής ενισχύει  τις διαδικαστικές εγγυήσεις που περιβάλλουν το σύστημα προσλήψεων στο Δημόσιο, αλλά μαρτυρά και την επικράτηση μιας συγκεκριμένης αντίληψης της ισότητας  </a:t>
            </a:r>
            <a:endParaRPr lang="el-GR" dirty="0"/>
          </a:p>
        </p:txBody>
      </p:sp>
      <p:sp>
        <p:nvSpPr>
          <p:cNvPr id="2" name="Title 1"/>
          <p:cNvSpPr>
            <a:spLocks noGrp="1"/>
          </p:cNvSpPr>
          <p:nvPr>
            <p:ph type="title"/>
          </p:nvPr>
        </p:nvSpPr>
        <p:spPr/>
        <p:txBody>
          <a:bodyPr>
            <a:normAutofit fontScale="90000"/>
          </a:bodyPr>
          <a:lstStyle/>
          <a:p>
            <a:pPr>
              <a:lnSpc>
                <a:spcPct val="100000"/>
              </a:lnSpc>
            </a:pPr>
            <a:r>
              <a:rPr lang="el-GR" sz="2800" dirty="0"/>
              <a:t>Η</a:t>
            </a:r>
            <a:r>
              <a:rPr lang="el-GR" sz="2800" dirty="0" smtClean="0"/>
              <a:t> ομαλή λειτουργία των κοινοβουλευτικών θεσμών αναγκαία αλλά όχι επαρκής συνθήκη για την δημοκρατική στελέχωση των </a:t>
            </a:r>
            <a:r>
              <a:rPr lang="el-GR" sz="2800" dirty="0" err="1" smtClean="0"/>
              <a:t>δ.υ</a:t>
            </a:r>
            <a:r>
              <a:rPr lang="el-GR" sz="2800" dirty="0"/>
              <a:t>.</a:t>
            </a:r>
            <a:r>
              <a:rPr lang="el-GR" sz="2800" dirty="0" smtClean="0"/>
              <a:t> </a:t>
            </a:r>
            <a:endParaRPr lang="el-GR" sz="2800" dirty="0"/>
          </a:p>
        </p:txBody>
      </p:sp>
    </p:spTree>
    <p:extLst>
      <p:ext uri="{BB962C8B-B14F-4D97-AF65-F5344CB8AC3E}">
        <p14:creationId xmlns:p14="http://schemas.microsoft.com/office/powerpoint/2010/main" val="657160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Η θεσμοθέτηση του ΑΣΕΠ επιβλήθηκε ως εγγύηση τήρησης «των συνταγματικών αρχών της ισότητας και της αξιοκρατίας και ειδικότερα της ελεύθερης πρόσβασης και σταδιοδρομίας κάθε έλληνα πολίτη στις δημόσιες θέσεις κατά τον λόγο της προσωπικής του αξίας και ικανότητας» αλλά και της αρχής της διαφάνειας και του κράτους δικαίου (</a:t>
            </a:r>
            <a:r>
              <a:rPr lang="el-GR" dirty="0" err="1" smtClean="0"/>
              <a:t>ΣτΕ</a:t>
            </a:r>
            <a:r>
              <a:rPr lang="el-GR" dirty="0" smtClean="0"/>
              <a:t> 3672/2014, 3237/2015)</a:t>
            </a:r>
            <a:endParaRPr lang="el-GR" dirty="0"/>
          </a:p>
        </p:txBody>
      </p:sp>
      <p:sp>
        <p:nvSpPr>
          <p:cNvPr id="3" name="Title 2"/>
          <p:cNvSpPr>
            <a:spLocks noGrp="1"/>
          </p:cNvSpPr>
          <p:nvPr>
            <p:ph type="title"/>
          </p:nvPr>
        </p:nvSpPr>
        <p:spPr/>
        <p:txBody>
          <a:bodyPr/>
          <a:lstStyle/>
          <a:p>
            <a:r>
              <a:rPr lang="el-GR" dirty="0" smtClean="0"/>
              <a:t>Η ΑΑ και ο σεβασμός των θεμελιωδών αρχών </a:t>
            </a:r>
            <a:endParaRPr lang="el-GR" dirty="0"/>
          </a:p>
        </p:txBody>
      </p:sp>
    </p:spTree>
    <p:extLst>
      <p:ext uri="{BB962C8B-B14F-4D97-AF65-F5344CB8AC3E}">
        <p14:creationId xmlns:p14="http://schemas.microsoft.com/office/powerpoint/2010/main" val="2329169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l-GR" dirty="0" smtClean="0"/>
              <a:t>Η ιστορική ερμηνεία</a:t>
            </a:r>
          </a:p>
          <a:p>
            <a:r>
              <a:rPr lang="el-GR" dirty="0" smtClean="0"/>
              <a:t>Η συστηματική ερμηνεία : η ειδική ρύθμιση (άρθρο 55 Συντ.</a:t>
            </a:r>
            <a:r>
              <a:rPr lang="en-US" dirty="0" smtClean="0"/>
              <a:t>)</a:t>
            </a:r>
            <a:r>
              <a:rPr lang="el-GR" dirty="0" smtClean="0"/>
              <a:t>, για την επιλογή των πολιτικών αντιπροσώπων και</a:t>
            </a:r>
          </a:p>
          <a:p>
            <a:r>
              <a:rPr lang="el-GR" dirty="0" smtClean="0"/>
              <a:t> οι προβλέψεις του άρθρου 103 Συντ. Η θεσμοθέτηση των οργανικών θέσεων και η νομοθετική πρόβλεψη των προσόντων που απαιτούνται για την κατάληψή τους</a:t>
            </a:r>
          </a:p>
          <a:p>
            <a:r>
              <a:rPr lang="el-GR" dirty="0" smtClean="0"/>
              <a:t>Η κρίση για την κατάληψη της θέσης σέβεται την αρχή της ισότητας όταν τα προβλεπόμενα προσόντα προσδιορίζονται με απρόσωπο, αντικειμενικό τρόπο, όταν στοχεύουν στην επιλογή στελεχών τόσο με ικανότητες επαγγελματικές, όσο και εμφορούμενο από κοινωνικές και δημοκρατικές αξίες   </a:t>
            </a:r>
            <a:endParaRPr lang="el-GR" dirty="0"/>
          </a:p>
        </p:txBody>
      </p:sp>
      <p:sp>
        <p:nvSpPr>
          <p:cNvPr id="2" name="Title 1"/>
          <p:cNvSpPr>
            <a:spLocks noGrp="1"/>
          </p:cNvSpPr>
          <p:nvPr>
            <p:ph type="title"/>
          </p:nvPr>
        </p:nvSpPr>
        <p:spPr/>
        <p:txBody>
          <a:bodyPr>
            <a:normAutofit fontScale="90000"/>
          </a:bodyPr>
          <a:lstStyle/>
          <a:p>
            <a:pPr>
              <a:lnSpc>
                <a:spcPct val="100000"/>
              </a:lnSpc>
            </a:pPr>
            <a:r>
              <a:rPr lang="el-GR" sz="3200" dirty="0" smtClean="0"/>
              <a:t>Η ίση πρόσβαση στις δημόσιες λειτουργίες είναι απλώς μια ισότητα ευκαιριών;</a:t>
            </a:r>
            <a:endParaRPr lang="el-GR" sz="3200" dirty="0"/>
          </a:p>
        </p:txBody>
      </p:sp>
    </p:spTree>
    <p:extLst>
      <p:ext uri="{BB962C8B-B14F-4D97-AF65-F5344CB8AC3E}">
        <p14:creationId xmlns:p14="http://schemas.microsoft.com/office/powerpoint/2010/main" val="1255170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l-GR" dirty="0" smtClean="0"/>
              <a:t>Με βάση τις ανάγκες οργάνωσης των υπηρεσιών του κράτους </a:t>
            </a:r>
          </a:p>
          <a:p>
            <a:r>
              <a:rPr lang="el-GR" dirty="0" smtClean="0"/>
              <a:t>Μπορεί να εισάγει κωλύματα διορισμού ακόμη και να προβλέπει ειδικό κατά φύλο κώλυμα (π.χ. την μη εκπλήρωση της υποχρέωσης ολοκλήρωσης της στρατιωτικής θητείας </a:t>
            </a:r>
            <a:r>
              <a:rPr lang="el-GR" dirty="0" err="1" smtClean="0"/>
              <a:t>ΣτΕ</a:t>
            </a:r>
            <a:r>
              <a:rPr lang="el-GR" dirty="0" smtClean="0"/>
              <a:t> 2061/2006),</a:t>
            </a:r>
          </a:p>
          <a:p>
            <a:r>
              <a:rPr lang="el-GR" dirty="0" smtClean="0"/>
              <a:t>Όμως προσόντα και κωλύματα πρέπει να συνδέονται με την φύση της υπηρεσίας και την εύρυθμη λειτουργία της ( η αγαμία των στρατιωτικών (</a:t>
            </a:r>
            <a:r>
              <a:rPr lang="el-GR" dirty="0" err="1" smtClean="0"/>
              <a:t>ΣτΕ</a:t>
            </a:r>
            <a:r>
              <a:rPr lang="el-GR" dirty="0" smtClean="0"/>
              <a:t> ΠΕ 85/2008 και το θρήσκευμα των εκπαιδευτικών)</a:t>
            </a:r>
            <a:endParaRPr lang="el-GR" dirty="0"/>
          </a:p>
        </p:txBody>
      </p:sp>
      <p:sp>
        <p:nvSpPr>
          <p:cNvPr id="3" name="Title 2"/>
          <p:cNvSpPr>
            <a:spLocks noGrp="1"/>
          </p:cNvSpPr>
          <p:nvPr>
            <p:ph type="title"/>
          </p:nvPr>
        </p:nvSpPr>
        <p:spPr/>
        <p:txBody>
          <a:bodyPr/>
          <a:lstStyle/>
          <a:p>
            <a:r>
              <a:rPr lang="el-GR" sz="4000" dirty="0" smtClean="0"/>
              <a:t>Ο νομοθέτης προσδιορίζει τα απαιτούμενα προσόντα</a:t>
            </a:r>
            <a:endParaRPr lang="el-GR" sz="4000" dirty="0"/>
          </a:p>
        </p:txBody>
      </p:sp>
    </p:spTree>
    <p:extLst>
      <p:ext uri="{BB962C8B-B14F-4D97-AF65-F5344CB8AC3E}">
        <p14:creationId xmlns:p14="http://schemas.microsoft.com/office/powerpoint/2010/main" val="45072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l-GR" dirty="0" smtClean="0"/>
              <a:t>Μια </a:t>
            </a:r>
            <a:r>
              <a:rPr lang="el-GR" dirty="0" err="1" smtClean="0"/>
              <a:t>έμφυλη</a:t>
            </a:r>
            <a:r>
              <a:rPr lang="el-GR" dirty="0" smtClean="0"/>
              <a:t> νομολογία</a:t>
            </a:r>
          </a:p>
          <a:p>
            <a:r>
              <a:rPr lang="el-GR" dirty="0" smtClean="0"/>
              <a:t>Α) πλήρης απαγόρευση των διακρίσεων με βάση το φύλο (αποκλεισμός γυναικών από ΥΠΑ </a:t>
            </a:r>
            <a:r>
              <a:rPr lang="el-GR" dirty="0" err="1" smtClean="0"/>
              <a:t>Στε</a:t>
            </a:r>
            <a:r>
              <a:rPr lang="el-GR" dirty="0" smtClean="0"/>
              <a:t> 3217/1977 </a:t>
            </a:r>
            <a:r>
              <a:rPr lang="el-GR" dirty="0" err="1" smtClean="0"/>
              <a:t>αδ</a:t>
            </a:r>
            <a:r>
              <a:rPr lang="el-GR" dirty="0" smtClean="0"/>
              <a:t>., από σώμα ειδικών φρουρών </a:t>
            </a:r>
            <a:r>
              <a:rPr lang="el-GR" dirty="0" err="1" smtClean="0"/>
              <a:t>ΣτΕ</a:t>
            </a:r>
            <a:r>
              <a:rPr lang="el-GR" dirty="0" smtClean="0"/>
              <a:t> 1323/2016), στελέχωση δακτυλογράφων από γυναίκες (</a:t>
            </a:r>
            <a:r>
              <a:rPr lang="el-GR" dirty="0" err="1" smtClean="0"/>
              <a:t>ΣτΕ</a:t>
            </a:r>
            <a:r>
              <a:rPr lang="el-GR" dirty="0" smtClean="0"/>
              <a:t> 3018/2014)</a:t>
            </a:r>
          </a:p>
          <a:p>
            <a:r>
              <a:rPr lang="el-GR" dirty="0" smtClean="0"/>
              <a:t>Οι ποσοστώσεις σε βάρος των γυναικών: αποκλίσεις επιτρέπονται μόνον εφόσον προβλέπονται από ειδική διάταξη , δικαιολογούνται από </a:t>
            </a:r>
            <a:r>
              <a:rPr lang="el-GR" dirty="0" err="1" smtClean="0"/>
              <a:t>αποχρώντες</a:t>
            </a:r>
            <a:r>
              <a:rPr lang="el-GR" dirty="0" smtClean="0"/>
              <a:t> λόγους και είναι πρόσφορες και αναγκαίες για την </a:t>
            </a:r>
            <a:r>
              <a:rPr lang="el-GR" dirty="0" err="1" smtClean="0"/>
              <a:t>επιτευξη</a:t>
            </a:r>
            <a:r>
              <a:rPr lang="el-GR" dirty="0" smtClean="0"/>
              <a:t> του επιδιωκόμενου σκοπού. Αντισυνταγματικές οι ποσοστώσεις για την εισαγωγή στις Αστυνομικές Σχολές (</a:t>
            </a:r>
            <a:r>
              <a:rPr lang="el-GR" dirty="0" err="1" smtClean="0"/>
              <a:t>ΣτΕ</a:t>
            </a:r>
            <a:r>
              <a:rPr lang="el-GR" dirty="0" smtClean="0"/>
              <a:t> 1917/1998), αλλά συνταγματικές μετά την εξειδίκευση των καθηκόντων στον νόμο (</a:t>
            </a:r>
            <a:r>
              <a:rPr lang="el-GR" dirty="0" err="1" smtClean="0"/>
              <a:t>ΣτΕ</a:t>
            </a:r>
            <a:r>
              <a:rPr lang="el-GR" dirty="0" smtClean="0"/>
              <a:t> 622/2004)</a:t>
            </a:r>
            <a:endParaRPr lang="el-GR" dirty="0"/>
          </a:p>
        </p:txBody>
      </p:sp>
      <p:sp>
        <p:nvSpPr>
          <p:cNvPr id="3" name="Title 2"/>
          <p:cNvSpPr>
            <a:spLocks noGrp="1"/>
          </p:cNvSpPr>
          <p:nvPr>
            <p:ph type="title"/>
          </p:nvPr>
        </p:nvSpPr>
        <p:spPr/>
        <p:txBody>
          <a:bodyPr/>
          <a:lstStyle/>
          <a:p>
            <a:r>
              <a:rPr lang="el-GR" sz="4000" dirty="0" smtClean="0"/>
              <a:t>Η απαγόρευση διακρίσεων ως ειδικότερη έκφανση της αρχής της ίσης πρόσβασης</a:t>
            </a:r>
            <a:endParaRPr lang="el-GR" sz="4000" dirty="0"/>
          </a:p>
        </p:txBody>
      </p:sp>
    </p:spTree>
    <p:extLst>
      <p:ext uri="{BB962C8B-B14F-4D97-AF65-F5344CB8AC3E}">
        <p14:creationId xmlns:p14="http://schemas.microsoft.com/office/powerpoint/2010/main" val="1733430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Οι έμμεσες διακρίσεις αντιμετωπίζονται με δυσπιστία από την νομολογία που ταλαντεύεται</a:t>
            </a:r>
          </a:p>
          <a:p>
            <a:r>
              <a:rPr lang="el-GR" dirty="0" smtClean="0"/>
              <a:t>Συνταγματική η πρόβλεψη ενιαίου και για τα 2 φύλα όριο ύψους για την εισαγωγή στις σχολές της ΕΛΑΣ (</a:t>
            </a:r>
            <a:r>
              <a:rPr lang="el-GR" dirty="0" err="1" smtClean="0"/>
              <a:t>ΣτΕ</a:t>
            </a:r>
            <a:r>
              <a:rPr lang="el-GR" dirty="0" smtClean="0"/>
              <a:t> 1247/2008) αντισυνταγματική η μη πρόβλεψη αναβολής των αθλητικών εξετάσεων λόγω εγκυμοσύνης </a:t>
            </a:r>
            <a:endParaRPr lang="el-GR" dirty="0"/>
          </a:p>
        </p:txBody>
      </p:sp>
      <p:sp>
        <p:nvSpPr>
          <p:cNvPr id="3" name="Title 2"/>
          <p:cNvSpPr>
            <a:spLocks noGrp="1"/>
          </p:cNvSpPr>
          <p:nvPr>
            <p:ph type="title"/>
          </p:nvPr>
        </p:nvSpPr>
        <p:spPr>
          <a:xfrm>
            <a:off x="827584" y="404664"/>
            <a:ext cx="7756263" cy="1054250"/>
          </a:xfrm>
        </p:spPr>
        <p:txBody>
          <a:bodyPr/>
          <a:lstStyle/>
          <a:p>
            <a:r>
              <a:rPr lang="el-GR" sz="4400" dirty="0" smtClean="0"/>
              <a:t>Όταν η διάκριση δεν είναι ορατή;</a:t>
            </a:r>
            <a:endParaRPr lang="el-GR" sz="4400" dirty="0"/>
          </a:p>
        </p:txBody>
      </p:sp>
    </p:spTree>
    <p:extLst>
      <p:ext uri="{BB962C8B-B14F-4D97-AF65-F5344CB8AC3E}">
        <p14:creationId xmlns:p14="http://schemas.microsoft.com/office/powerpoint/2010/main" val="42479148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l-GR" dirty="0" smtClean="0"/>
              <a:t>Νέα συστήματα πρόσληψης και εξέλιξης των υπαλλήλων, που αποσκοπούν στην ουσιαστικότερη αξιολόγηση των υποψηφίων</a:t>
            </a:r>
          </a:p>
          <a:p>
            <a:r>
              <a:rPr lang="el-GR" dirty="0" smtClean="0"/>
              <a:t>Οι κίνδυνοι και οι απαντήσεις της νομολογίας</a:t>
            </a:r>
          </a:p>
          <a:p>
            <a:r>
              <a:rPr lang="el-GR" dirty="0" smtClean="0"/>
              <a:t>Η υποχρεωτική σύνταξη πρακτικού προφορικής συνέντευξης (</a:t>
            </a:r>
            <a:r>
              <a:rPr lang="el-GR" dirty="0" err="1" smtClean="0"/>
              <a:t>ΣτΕ</a:t>
            </a:r>
            <a:r>
              <a:rPr lang="el-GR" dirty="0" smtClean="0"/>
              <a:t> 3052/2009, 4835/2014)</a:t>
            </a:r>
          </a:p>
          <a:p>
            <a:r>
              <a:rPr lang="el-GR" dirty="0" smtClean="0"/>
              <a:t>Η υποχρέωση </a:t>
            </a:r>
            <a:r>
              <a:rPr lang="el-GR" b="1" dirty="0" smtClean="0"/>
              <a:t>ειδικής αιτιολογίας </a:t>
            </a:r>
            <a:r>
              <a:rPr lang="el-GR" dirty="0" smtClean="0"/>
              <a:t>σε όλες τις περιπτώσεις επιλογής Προϊσταμένων (</a:t>
            </a:r>
            <a:r>
              <a:rPr lang="el-GR" dirty="0" err="1" smtClean="0"/>
              <a:t>ΣτΕ</a:t>
            </a:r>
            <a:r>
              <a:rPr lang="el-GR" dirty="0" smtClean="0"/>
              <a:t> 2789/2009) η συνταγματικότητα του συστήματος επιλογής εκπαιδευτικών με διαγωνισμό.</a:t>
            </a:r>
            <a:endParaRPr lang="el-GR" dirty="0"/>
          </a:p>
        </p:txBody>
      </p:sp>
      <p:sp>
        <p:nvSpPr>
          <p:cNvPr id="3" name="Title 2"/>
          <p:cNvSpPr>
            <a:spLocks noGrp="1"/>
          </p:cNvSpPr>
          <p:nvPr>
            <p:ph type="title"/>
          </p:nvPr>
        </p:nvSpPr>
        <p:spPr/>
        <p:txBody>
          <a:bodyPr/>
          <a:lstStyle/>
          <a:p>
            <a:r>
              <a:rPr lang="el-GR" dirty="0" smtClean="0"/>
              <a:t>Η αξιολόγηση της αξίας</a:t>
            </a:r>
            <a:endParaRPr lang="el-GR" dirty="0"/>
          </a:p>
        </p:txBody>
      </p:sp>
    </p:spTree>
    <p:extLst>
      <p:ext uri="{BB962C8B-B14F-4D97-AF65-F5344CB8AC3E}">
        <p14:creationId xmlns:p14="http://schemas.microsoft.com/office/powerpoint/2010/main" val="1687072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l-GR" dirty="0" smtClean="0"/>
              <a:t>Το άρθρο 116 παρ. 2 πριν και μετά την αναθεώρησή του</a:t>
            </a:r>
          </a:p>
          <a:p>
            <a:r>
              <a:rPr lang="el-GR" dirty="0" smtClean="0"/>
              <a:t>Η υποχρεωτική συμμετοχή των γυναικών στα υπηρεσιακά συμβούλια τουλάχιστον σε ποσοστό 1/3, η νομολογιακή επικύρωση της συνταγματικότητας και οι δυσκολίες της πράξης. </a:t>
            </a:r>
          </a:p>
          <a:p>
            <a:r>
              <a:rPr lang="el-GR" dirty="0" smtClean="0"/>
              <a:t>Τα κατάλοιπα του παρελθόντος: ειδική μεταχείριση κατηγοριών ομογενών, αλλά και «τυφλότητα» του νόμου απέναντι σε πολίτες που βρίσκονται σε  δυσμενή θέση. Η πρόταση για θέσπιση ποσοστού υπέρ των </a:t>
            </a:r>
            <a:r>
              <a:rPr lang="el-GR" dirty="0" err="1" smtClean="0"/>
              <a:t>μουσουλμανοπαίδων</a:t>
            </a:r>
            <a:r>
              <a:rPr lang="el-GR" dirty="0" smtClean="0"/>
              <a:t> κατά την εισαγωγή στην ΕΣΔΔΑ.</a:t>
            </a:r>
            <a:endParaRPr lang="el-GR" dirty="0"/>
          </a:p>
        </p:txBody>
      </p:sp>
      <p:sp>
        <p:nvSpPr>
          <p:cNvPr id="3" name="Title 2"/>
          <p:cNvSpPr>
            <a:spLocks noGrp="1"/>
          </p:cNvSpPr>
          <p:nvPr>
            <p:ph type="title"/>
          </p:nvPr>
        </p:nvSpPr>
        <p:spPr/>
        <p:txBody>
          <a:bodyPr/>
          <a:lstStyle/>
          <a:p>
            <a:pPr algn="just"/>
            <a:r>
              <a:rPr lang="el-GR" sz="4400" dirty="0" smtClean="0"/>
              <a:t>Και οι κοινωνικές ανισότητες;</a:t>
            </a:r>
            <a:endParaRPr lang="el-GR" sz="4400" dirty="0"/>
          </a:p>
        </p:txBody>
      </p:sp>
    </p:spTree>
    <p:extLst>
      <p:ext uri="{BB962C8B-B14F-4D97-AF65-F5344CB8AC3E}">
        <p14:creationId xmlns:p14="http://schemas.microsoft.com/office/powerpoint/2010/main" val="2150896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αρχή της ίσης πρόσβασης στην εποχή του γενικού ανταγωνισμού</a:t>
            </a:r>
            <a:endParaRPr lang="el-GR" dirty="0"/>
          </a:p>
        </p:txBody>
      </p:sp>
      <p:sp>
        <p:nvSpPr>
          <p:cNvPr id="3" name="Text Placeholder 2"/>
          <p:cNvSpPr>
            <a:spLocks noGrp="1"/>
          </p:cNvSpPr>
          <p:nvPr>
            <p:ph type="body" idx="1"/>
          </p:nvPr>
        </p:nvSpPr>
        <p:spPr/>
        <p:txBody>
          <a:bodyPr>
            <a:normAutofit lnSpcReduction="10000"/>
          </a:bodyPr>
          <a:lstStyle/>
          <a:p>
            <a:pPr algn="just"/>
            <a:r>
              <a:rPr lang="el-GR" sz="3200" dirty="0" smtClean="0"/>
              <a:t>Ο κίνδυνος πρόσδεσης σε μια ριζική ισότητα ευκαιριών και ο φόβος ανάπτυξης </a:t>
            </a:r>
            <a:r>
              <a:rPr lang="el-GR" sz="3200" dirty="0" err="1" smtClean="0"/>
              <a:t>μετανεωτερικών</a:t>
            </a:r>
            <a:r>
              <a:rPr lang="el-GR" sz="3200" dirty="0" smtClean="0"/>
              <a:t> </a:t>
            </a:r>
            <a:r>
              <a:rPr lang="el-GR" sz="3200" dirty="0" err="1" smtClean="0"/>
              <a:t>ηθικιστικών</a:t>
            </a:r>
            <a:r>
              <a:rPr lang="el-GR" sz="3200" dirty="0" smtClean="0"/>
              <a:t> αντιλήψεων</a:t>
            </a:r>
            <a:endParaRPr lang="el-GR" sz="3200" dirty="0"/>
          </a:p>
        </p:txBody>
      </p:sp>
    </p:spTree>
    <p:extLst>
      <p:ext uri="{BB962C8B-B14F-4D97-AF65-F5344CB8AC3E}">
        <p14:creationId xmlns:p14="http://schemas.microsoft.com/office/powerpoint/2010/main" val="2353261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2800" dirty="0" smtClean="0"/>
              <a:t>Μια υπόθεση συνταγματικού ενδιαφέροντος που συνδέεται καταρχάς με την δημοκρατική αρχή:</a:t>
            </a:r>
          </a:p>
          <a:p>
            <a:r>
              <a:rPr lang="el-GR" sz="2800" dirty="0" smtClean="0"/>
              <a:t>Ενταγμένη στο άρθρο 4 Συντ. η ρύθμιση που επιτάσσει μόνον οι Έλληνες να έχουν πρόσβαση στα δημόσια αξιώματα, εκτός από τις εξαιρέσεις που εισάγονται με ειδικούς νόμους, έχει διπλή κανονιστική φορά. Επιτάσσει:</a:t>
            </a:r>
          </a:p>
          <a:p>
            <a:pPr marL="0" indent="0">
              <a:buNone/>
            </a:pPr>
            <a:endParaRPr lang="el-GR" sz="2800" dirty="0"/>
          </a:p>
        </p:txBody>
      </p:sp>
      <p:sp>
        <p:nvSpPr>
          <p:cNvPr id="2" name="Title 1"/>
          <p:cNvSpPr>
            <a:spLocks noGrp="1"/>
          </p:cNvSpPr>
          <p:nvPr>
            <p:ph type="title"/>
          </p:nvPr>
        </p:nvSpPr>
        <p:spPr/>
        <p:txBody>
          <a:bodyPr>
            <a:normAutofit fontScale="90000"/>
          </a:bodyPr>
          <a:lstStyle/>
          <a:p>
            <a:r>
              <a:rPr lang="el-GR" dirty="0" smtClean="0"/>
              <a:t>Η πρόσβαση στα δημόσια αξιώματα</a:t>
            </a:r>
            <a:endParaRPr lang="el-GR" dirty="0"/>
          </a:p>
        </p:txBody>
      </p:sp>
    </p:spTree>
    <p:extLst>
      <p:ext uri="{BB962C8B-B14F-4D97-AF65-F5344CB8AC3E}">
        <p14:creationId xmlns:p14="http://schemas.microsoft.com/office/powerpoint/2010/main" val="942111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0" i="1" cap="none" dirty="0" smtClean="0">
                <a:solidFill>
                  <a:srgbClr val="FF0000"/>
                </a:solidFill>
              </a:rPr>
              <a:t>Την ίση πρόσβαση </a:t>
            </a:r>
            <a:r>
              <a:rPr lang="el-GR" b="0" i="1" cap="none" dirty="0">
                <a:solidFill>
                  <a:srgbClr val="FF0000"/>
                </a:solidFill>
              </a:rPr>
              <a:t>ό</a:t>
            </a:r>
            <a:r>
              <a:rPr lang="el-GR" b="0" i="1" cap="none" dirty="0" smtClean="0">
                <a:solidFill>
                  <a:srgbClr val="FF0000"/>
                </a:solidFill>
              </a:rPr>
              <a:t>λων των ελλήνων στις δημόσιες λειτουργίες</a:t>
            </a:r>
            <a:endParaRPr lang="el-GR" b="0" i="1" cap="none" dirty="0">
              <a:solidFill>
                <a:srgbClr val="FF0000"/>
              </a:solidFill>
            </a:endParaRPr>
          </a:p>
        </p:txBody>
      </p:sp>
      <p:sp>
        <p:nvSpPr>
          <p:cNvPr id="3" name="Text Placeholder 2"/>
          <p:cNvSpPr>
            <a:spLocks noGrp="1"/>
          </p:cNvSpPr>
          <p:nvPr>
            <p:ph type="body" idx="1"/>
          </p:nvPr>
        </p:nvSpPr>
        <p:spPr/>
        <p:txBody>
          <a:bodyPr>
            <a:normAutofit/>
          </a:bodyPr>
          <a:lstStyle/>
          <a:p>
            <a:r>
              <a:rPr lang="el-GR" sz="3600" dirty="0" smtClean="0">
                <a:solidFill>
                  <a:schemeClr val="tx1"/>
                </a:solidFill>
              </a:rPr>
              <a:t> </a:t>
            </a:r>
            <a:r>
              <a:rPr lang="el-GR" sz="3600" dirty="0">
                <a:solidFill>
                  <a:schemeClr val="tx1"/>
                </a:solidFill>
              </a:rPr>
              <a:t>Τ</a:t>
            </a:r>
            <a:r>
              <a:rPr lang="el-GR" sz="3600" dirty="0" smtClean="0">
                <a:solidFill>
                  <a:schemeClr val="tx1"/>
                </a:solidFill>
              </a:rPr>
              <a:t>ον αποκλεισμό όσων δεν είναι Έλληνες από τις δημόσιες λειτουργίες</a:t>
            </a:r>
            <a:endParaRPr lang="el-GR" sz="3600" dirty="0">
              <a:solidFill>
                <a:schemeClr val="tx1"/>
              </a:solidFill>
            </a:endParaRPr>
          </a:p>
        </p:txBody>
      </p:sp>
    </p:spTree>
    <p:extLst>
      <p:ext uri="{BB962C8B-B14F-4D97-AF65-F5344CB8AC3E}">
        <p14:creationId xmlns:p14="http://schemas.microsoft.com/office/powerpoint/2010/main" val="193439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3200" dirty="0" smtClean="0"/>
              <a:t>Η ρύθμιση συναντάται για πρώτη φορά στο Συντ. 1844 «Μόνοι δε οι </a:t>
            </a:r>
            <a:r>
              <a:rPr lang="el-GR" sz="3200" dirty="0" err="1" smtClean="0"/>
              <a:t>πολίται</a:t>
            </a:r>
            <a:r>
              <a:rPr lang="el-GR" sz="3200" dirty="0" smtClean="0"/>
              <a:t> έλληνες γίνονται δεκτοί εις όλα τα δημόσια επαγγέλματα» </a:t>
            </a:r>
          </a:p>
          <a:p>
            <a:r>
              <a:rPr lang="el-GR" sz="3200" dirty="0" smtClean="0"/>
              <a:t>Που ενσωματώνει μια αντίληψη για την δημοκρατία και την δημόσια διοίκηση</a:t>
            </a:r>
          </a:p>
        </p:txBody>
      </p:sp>
      <p:sp>
        <p:nvSpPr>
          <p:cNvPr id="2" name="Title 1"/>
          <p:cNvSpPr>
            <a:spLocks noGrp="1"/>
          </p:cNvSpPr>
          <p:nvPr>
            <p:ph type="title"/>
          </p:nvPr>
        </p:nvSpPr>
        <p:spPr/>
        <p:txBody>
          <a:bodyPr/>
          <a:lstStyle/>
          <a:p>
            <a:r>
              <a:rPr lang="el-GR" dirty="0" smtClean="0"/>
              <a:t>Η ιστορική διάσταση</a:t>
            </a:r>
            <a:endParaRPr lang="el-GR" dirty="0"/>
          </a:p>
        </p:txBody>
      </p:sp>
    </p:spTree>
    <p:extLst>
      <p:ext uri="{BB962C8B-B14F-4D97-AF65-F5344CB8AC3E}">
        <p14:creationId xmlns:p14="http://schemas.microsoft.com/office/powerpoint/2010/main" val="1508963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4789"/>
            <a:ext cx="4572000" cy="5909310"/>
          </a:xfrm>
          <a:prstGeom prst="rect">
            <a:avLst/>
          </a:prstGeom>
        </p:spPr>
        <p:txBody>
          <a:bodyPr>
            <a:spAutoFit/>
          </a:bodyPr>
          <a:lstStyle/>
          <a:p>
            <a:r>
              <a:rPr lang="el-GR" dirty="0"/>
              <a:t>Οι γριές των σκοτωμένων </a:t>
            </a:r>
            <a:r>
              <a:rPr lang="el-GR" dirty="0" smtClean="0"/>
              <a:t>διακονεύουν…. . </a:t>
            </a:r>
            <a:r>
              <a:rPr lang="el-GR" dirty="0"/>
              <a:t>Όσοι </a:t>
            </a:r>
            <a:r>
              <a:rPr lang="el-GR" dirty="0" err="1"/>
              <a:t>αγωνισταί</a:t>
            </a:r>
            <a:r>
              <a:rPr lang="el-GR" dirty="0"/>
              <a:t> </a:t>
            </a:r>
            <a:r>
              <a:rPr lang="el-GR" dirty="0" err="1"/>
              <a:t>μείναν</a:t>
            </a:r>
            <a:r>
              <a:rPr lang="el-GR" dirty="0"/>
              <a:t> οι περισσότεροι νηστικοί και δυστυχισμένοι, μην υποφέροντας την δυστυχία πάνε </a:t>
            </a:r>
            <a:r>
              <a:rPr lang="el-GR" dirty="0" err="1"/>
              <a:t>λησταί</a:t>
            </a:r>
            <a:r>
              <a:rPr lang="el-GR" dirty="0"/>
              <a:t> και τους πιάνει η δικαιοσύνη, βάνει την τζελατίνα και τους κόβει, και γεμάτες οι φυλακές του </a:t>
            </a:r>
            <a:r>
              <a:rPr lang="el-GR" dirty="0" smtClean="0"/>
              <a:t>κράτους… </a:t>
            </a:r>
            <a:r>
              <a:rPr lang="el-GR" dirty="0"/>
              <a:t>τους αδικούνε και χάθηκαν, το άνθος της Πατρίδος.</a:t>
            </a:r>
          </a:p>
          <a:p>
            <a:r>
              <a:rPr lang="el-GR" dirty="0"/>
              <a:t>Δια τους </a:t>
            </a:r>
            <a:r>
              <a:rPr lang="el-GR" dirty="0" err="1"/>
              <a:t>αγωνιστάς</a:t>
            </a:r>
            <a:r>
              <a:rPr lang="el-GR" dirty="0"/>
              <a:t> και χήρες κι ορφανά και δια εκείνους που θυσίασαν το </a:t>
            </a:r>
            <a:r>
              <a:rPr lang="el-GR" dirty="0" smtClean="0"/>
              <a:t>ιδικό τους </a:t>
            </a:r>
            <a:r>
              <a:rPr lang="el-GR" dirty="0"/>
              <a:t>εις τον αγώνα της πατρίδος, δεν έχει ψωμί η πατρίδα, </a:t>
            </a:r>
            <a:r>
              <a:rPr lang="el-GR" dirty="0" err="1"/>
              <a:t>δι</a:t>
            </a:r>
            <a:r>
              <a:rPr lang="el-GR" dirty="0"/>
              <a:t>’ αυτούς όλους είναι φτωχή, και δια τον </a:t>
            </a:r>
            <a:r>
              <a:rPr lang="el-GR" dirty="0" err="1"/>
              <a:t>Αρμασμπέρη</a:t>
            </a:r>
            <a:r>
              <a:rPr lang="el-GR" dirty="0"/>
              <a:t> έχει, </a:t>
            </a:r>
            <a:r>
              <a:rPr lang="el-GR" dirty="0" err="1"/>
              <a:t>οπούρθε</a:t>
            </a:r>
            <a:r>
              <a:rPr lang="el-GR" dirty="0"/>
              <a:t> </a:t>
            </a:r>
            <a:r>
              <a:rPr lang="el-GR" dirty="0" err="1"/>
              <a:t>ψωργιασμένος</a:t>
            </a:r>
            <a:r>
              <a:rPr lang="el-GR" dirty="0"/>
              <a:t> κόντης, κι έφυγε μ’ ένα μιλιούνι τάλαρα, κι αγόρασε εις την πατρίδα του έναν τόπον, και τον έβγαλε «Ελλάς» και </a:t>
            </a:r>
            <a:r>
              <a:rPr lang="el-GR" dirty="0" err="1"/>
              <a:t>μουτζώνει</a:t>
            </a:r>
            <a:r>
              <a:rPr lang="el-GR" dirty="0"/>
              <a:t> εμάς τους </a:t>
            </a:r>
            <a:r>
              <a:rPr lang="el-GR" dirty="0" err="1"/>
              <a:t>ανοήτους</a:t>
            </a:r>
            <a:r>
              <a:rPr lang="el-GR" dirty="0"/>
              <a:t> Έλληνες. Που είναι οι καλύτερες </a:t>
            </a:r>
            <a:r>
              <a:rPr lang="el-GR" dirty="0" err="1"/>
              <a:t>γες</a:t>
            </a:r>
            <a:r>
              <a:rPr lang="el-GR" dirty="0"/>
              <a:t>, που είναι τα εργαστήρια των Τούρκων και σπίτια, που είναι τα  περιβόλια και οι </a:t>
            </a:r>
            <a:r>
              <a:rPr lang="el-GR" dirty="0" err="1"/>
              <a:t>σταφιδότοποι</a:t>
            </a:r>
            <a:r>
              <a:rPr lang="el-GR" dirty="0"/>
              <a:t>; Ποιος τάχει παρμένα;</a:t>
            </a:r>
          </a:p>
        </p:txBody>
      </p:sp>
    </p:spTree>
    <p:extLst>
      <p:ext uri="{BB962C8B-B14F-4D97-AF65-F5344CB8AC3E}">
        <p14:creationId xmlns:p14="http://schemas.microsoft.com/office/powerpoint/2010/main" val="3761064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l-GR" dirty="0" smtClean="0"/>
              <a:t>Ανταπόδοση της πατρίδας, αλλά και έλεγχος των δημόσιων πραγμάτων: πόσο ελεύθεροι είναι οι έλληνες όταν την διοίκηση στελεχώνουν οι προστάτιδες δυνάμεις; Ο στρατηγός και οι φίλοι του δεν αποσκοπούσαν σε υλικές απολαβές και μόνον</a:t>
            </a:r>
          </a:p>
          <a:p>
            <a:r>
              <a:rPr lang="el-GR" dirty="0" smtClean="0"/>
              <a:t>Σε μια περίοδο που κρατούσε η άποψη ότι η ΔΔ ήταν απλώς εκτελεστής του νόμου, αναγνωρίζεται η συμμετοχή της </a:t>
            </a:r>
            <a:r>
              <a:rPr lang="el-GR" dirty="0" err="1" smtClean="0"/>
              <a:t>δδ</a:t>
            </a:r>
            <a:r>
              <a:rPr lang="el-GR" dirty="0" smtClean="0"/>
              <a:t> στην διαχείριση της εξουσίας;</a:t>
            </a:r>
          </a:p>
          <a:p>
            <a:r>
              <a:rPr lang="el-GR" dirty="0" smtClean="0"/>
              <a:t>Ο ρόλος του </a:t>
            </a:r>
            <a:r>
              <a:rPr lang="el-GR" dirty="0" err="1" smtClean="0"/>
              <a:t>ΣτΕ</a:t>
            </a:r>
            <a:r>
              <a:rPr lang="el-GR" dirty="0" smtClean="0"/>
              <a:t> στην συντακτική διαδικασία 1843-1844 και το νόημα της διάταξης</a:t>
            </a:r>
          </a:p>
          <a:p>
            <a:r>
              <a:rPr lang="el-GR" dirty="0" smtClean="0"/>
              <a:t>Έτσι, η συνταγματική πρόβλεψη της ίσης πρόσβασης ενσωματώνει εξαρχής την αρχή της αξιοκρατίας και </a:t>
            </a:r>
            <a:r>
              <a:rPr lang="el-GR" b="1" dirty="0" smtClean="0"/>
              <a:t>συνδέει στενά κράτος δικαίου και δημοκρατία</a:t>
            </a:r>
            <a:endParaRPr lang="el-GR" dirty="0"/>
          </a:p>
        </p:txBody>
      </p:sp>
      <p:sp>
        <p:nvSpPr>
          <p:cNvPr id="2" name="Title 1"/>
          <p:cNvSpPr>
            <a:spLocks noGrp="1"/>
          </p:cNvSpPr>
          <p:nvPr>
            <p:ph type="title"/>
          </p:nvPr>
        </p:nvSpPr>
        <p:spPr/>
        <p:txBody>
          <a:bodyPr>
            <a:normAutofit/>
          </a:bodyPr>
          <a:lstStyle/>
          <a:p>
            <a:r>
              <a:rPr lang="el-GR" sz="2800" dirty="0" smtClean="0"/>
              <a:t>Μια πρόδρομη αντίληψη για τ</a:t>
            </a:r>
            <a:r>
              <a:rPr lang="el-GR" sz="2800" dirty="0"/>
              <a:t>η</a:t>
            </a:r>
            <a:r>
              <a:rPr lang="el-GR" sz="2800" dirty="0" smtClean="0"/>
              <a:t>ν αποστολή της δημόσιας διοίκησης με σύγχρονες προεκτάσεις</a:t>
            </a:r>
            <a:endParaRPr lang="el-GR" sz="2800" dirty="0"/>
          </a:p>
        </p:txBody>
      </p:sp>
    </p:spTree>
    <p:extLst>
      <p:ext uri="{BB962C8B-B14F-4D97-AF65-F5344CB8AC3E}">
        <p14:creationId xmlns:p14="http://schemas.microsoft.com/office/powerpoint/2010/main" val="131557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Οι συνταγματικοί κανόνες και η πρακτική εξαθλίωσης των </a:t>
            </a:r>
            <a:r>
              <a:rPr lang="el-GR" dirty="0" err="1" smtClean="0"/>
              <a:t>δ.υ</a:t>
            </a:r>
            <a:r>
              <a:rPr lang="el-GR" dirty="0" smtClean="0"/>
              <a:t>.</a:t>
            </a:r>
          </a:p>
          <a:p>
            <a:r>
              <a:rPr lang="el-GR" dirty="0" smtClean="0"/>
              <a:t>Από την πλατεία Κλαυθμώνος στην μονιμότητα (άρθρο 101 Συντ. 1911) και τις εξαιρέσεις της. Οι μετακλητοί υπάλληλοι δεν αποτελούν σύγχρονη ιδιαιτερότητα</a:t>
            </a:r>
          </a:p>
          <a:p>
            <a:r>
              <a:rPr lang="el-GR" dirty="0" smtClean="0"/>
              <a:t>Από την μονιμότητα στο μετεμφυλιακό κράτος: ο αποκλεισμός των ηττημένων και οι προσωπικές επιλογές των κυβερνώντων</a:t>
            </a:r>
            <a:endParaRPr lang="el-GR" dirty="0"/>
          </a:p>
        </p:txBody>
      </p:sp>
      <p:sp>
        <p:nvSpPr>
          <p:cNvPr id="2" name="Title 1"/>
          <p:cNvSpPr>
            <a:spLocks noGrp="1"/>
          </p:cNvSpPr>
          <p:nvPr>
            <p:ph type="title"/>
          </p:nvPr>
        </p:nvSpPr>
        <p:spPr/>
        <p:txBody>
          <a:bodyPr>
            <a:noAutofit/>
          </a:bodyPr>
          <a:lstStyle/>
          <a:p>
            <a:r>
              <a:rPr lang="el-GR" sz="2400" dirty="0" smtClean="0"/>
              <a:t>Η πρόσβαση στην δημόσια διοίκηση  συνάρτηση των βασικών χαρακτηριστικών  του πολιτεύματος</a:t>
            </a:r>
            <a:endParaRPr lang="el-GR" sz="2400" dirty="0"/>
          </a:p>
        </p:txBody>
      </p:sp>
    </p:spTree>
    <p:extLst>
      <p:ext uri="{BB962C8B-B14F-4D97-AF65-F5344CB8AC3E}">
        <p14:creationId xmlns:p14="http://schemas.microsoft.com/office/powerpoint/2010/main" val="3426654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l-GR" sz="2400" b="0" i="1" cap="none" dirty="0" smtClean="0"/>
              <a:t>Όταν δεν λειτουργούν οι δημοκρατικοί θεσμοί, οι εγγυήσεις που περιβάλλουν την </a:t>
            </a:r>
            <a:r>
              <a:rPr lang="el-GR" sz="2400" b="0" i="1" cap="none" dirty="0" err="1" smtClean="0"/>
              <a:t>δδ</a:t>
            </a:r>
            <a:r>
              <a:rPr lang="el-GR" sz="2400" b="0" i="1" cap="none" dirty="0" smtClean="0"/>
              <a:t> </a:t>
            </a:r>
            <a:r>
              <a:rPr lang="el-GR" sz="2400" b="0" i="1" cap="none" dirty="0" err="1" smtClean="0"/>
              <a:t>ατωνούν</a:t>
            </a:r>
            <a:r>
              <a:rPr lang="el-GR" sz="2400" b="0" i="1" cap="none" dirty="0" smtClean="0"/>
              <a:t> και η επιλογή των στελεχών της καθίσταται προσωπική υπόθεση των κυβερνώντων</a:t>
            </a:r>
            <a:endParaRPr lang="el-GR" sz="2400" b="0" i="1" cap="none" dirty="0"/>
          </a:p>
        </p:txBody>
      </p:sp>
      <p:sp>
        <p:nvSpPr>
          <p:cNvPr id="3" name="Text Placeholder 2"/>
          <p:cNvSpPr>
            <a:spLocks noGrp="1"/>
          </p:cNvSpPr>
          <p:nvPr>
            <p:ph type="body" idx="1"/>
          </p:nvPr>
        </p:nvSpPr>
        <p:spPr/>
        <p:txBody>
          <a:bodyPr>
            <a:noAutofit/>
          </a:bodyPr>
          <a:lstStyle/>
          <a:p>
            <a:pPr algn="just"/>
            <a:r>
              <a:rPr lang="el-GR" sz="2400" dirty="0" smtClean="0">
                <a:solidFill>
                  <a:schemeClr val="accent2">
                    <a:lumMod val="75000"/>
                  </a:schemeClr>
                </a:solidFill>
              </a:rPr>
              <a:t>Η χωλή λειτουργία της δημοκρατίας και η </a:t>
            </a:r>
            <a:r>
              <a:rPr lang="el-GR" sz="2400" dirty="0" err="1" smtClean="0">
                <a:solidFill>
                  <a:schemeClr val="accent2">
                    <a:lumMod val="75000"/>
                  </a:schemeClr>
                </a:solidFill>
              </a:rPr>
              <a:t>καθυποταγή</a:t>
            </a:r>
            <a:r>
              <a:rPr lang="el-GR" sz="2400" dirty="0" smtClean="0">
                <a:solidFill>
                  <a:schemeClr val="accent2">
                    <a:lumMod val="75000"/>
                  </a:schemeClr>
                </a:solidFill>
              </a:rPr>
              <a:t> της δημόσιας διοίκησης όχι απλώς στις κομματικές στοχεύσεις καθεμιάς παράταξης, αλλά και στις προσωπικές επιδιώξεις των εκάστοτε φορέων της εξουσίας.</a:t>
            </a:r>
            <a:endParaRPr lang="el-GR" sz="2400" dirty="0">
              <a:solidFill>
                <a:schemeClr val="accent2">
                  <a:lumMod val="75000"/>
                </a:schemeClr>
              </a:solidFill>
            </a:endParaRPr>
          </a:p>
        </p:txBody>
      </p:sp>
    </p:spTree>
    <p:extLst>
      <p:ext uri="{BB962C8B-B14F-4D97-AF65-F5344CB8AC3E}">
        <p14:creationId xmlns:p14="http://schemas.microsoft.com/office/powerpoint/2010/main" val="3861693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smtClean="0"/>
              <a:t>Η συνέχεια: οι αρχές της ίσης πρόσβασης και της μονιμότητας</a:t>
            </a:r>
          </a:p>
          <a:p>
            <a:r>
              <a:rPr lang="el-GR" dirty="0" smtClean="0"/>
              <a:t> Η συμπλήρωση: το δικαίωμα ελεύθερης ανάπτυξης της προσωπικότητας και συμμετοχής στην οικονομική, κοινωνική και πολιτική ζωή του τόπου</a:t>
            </a:r>
          </a:p>
          <a:p>
            <a:r>
              <a:rPr lang="el-GR" dirty="0" smtClean="0"/>
              <a:t>Η τομή : α) η δυνατότητα υιοθέτησης θετικών μέτρων για την άρση των υφιστάμενων κοινωνικών ανισοτήτων, ιδίως σε βάρος των γυναικών (αρ. 116 Συντ.) β) Η υπαγωγή των προσλήψεων στον έλεγχο ανεξάρτητης αρχής (αρ. 107 Συντ.) </a:t>
            </a:r>
            <a:endParaRPr lang="el-GR" dirty="0"/>
          </a:p>
        </p:txBody>
      </p:sp>
      <p:sp>
        <p:nvSpPr>
          <p:cNvPr id="2" name="Title 1"/>
          <p:cNvSpPr>
            <a:spLocks noGrp="1"/>
          </p:cNvSpPr>
          <p:nvPr>
            <p:ph type="title"/>
          </p:nvPr>
        </p:nvSpPr>
        <p:spPr/>
        <p:txBody>
          <a:bodyPr>
            <a:normAutofit fontScale="90000"/>
          </a:bodyPr>
          <a:lstStyle/>
          <a:p>
            <a:r>
              <a:rPr lang="el-GR" dirty="0" smtClean="0"/>
              <a:t>Η </a:t>
            </a:r>
            <a:r>
              <a:rPr lang="el-GR" dirty="0" err="1" smtClean="0"/>
              <a:t>ΙΙΙη</a:t>
            </a:r>
            <a:r>
              <a:rPr lang="el-GR" dirty="0" smtClean="0"/>
              <a:t> Ελληνική δημοκρατία  </a:t>
            </a:r>
            <a:endParaRPr lang="el-GR" dirty="0"/>
          </a:p>
        </p:txBody>
      </p:sp>
    </p:spTree>
    <p:extLst>
      <p:ext uri="{BB962C8B-B14F-4D97-AF65-F5344CB8AC3E}">
        <p14:creationId xmlns:p14="http://schemas.microsoft.com/office/powerpoint/2010/main" val="2259120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475</TotalTime>
  <Words>1232</Words>
  <Application>Microsoft Office PowerPoint</Application>
  <PresentationFormat>On-screen Show (4:3)</PresentationFormat>
  <Paragraphs>64</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Hardcover</vt:lpstr>
      <vt:lpstr>Ισότητα και αξιοκρατία στις προσλήψεις στο δημόσιο</vt:lpstr>
      <vt:lpstr>Η πρόσβαση στα δημόσια αξιώματα</vt:lpstr>
      <vt:lpstr>Την ίση πρόσβαση όλων των ελλήνων στις δημόσιες λειτουργίες</vt:lpstr>
      <vt:lpstr>Η ιστορική διάσταση</vt:lpstr>
      <vt:lpstr>PowerPoint Presentation</vt:lpstr>
      <vt:lpstr>Μια πρόδρομη αντίληψη για την αποστολή της δημόσιας διοίκησης με σύγχρονες προεκτάσεις</vt:lpstr>
      <vt:lpstr>Η πρόσβαση στην δημόσια διοίκηση  συνάρτηση των βασικών χαρακτηριστικών  του πολιτεύματος</vt:lpstr>
      <vt:lpstr>Όταν δεν λειτουργούν οι δημοκρατικοί θεσμοί, οι εγγυήσεις που περιβάλλουν την δδ ατωνούν και η επιλογή των στελεχών της καθίσταται προσωπική υπόθεση των κυβερνώντων</vt:lpstr>
      <vt:lpstr>Η ΙΙΙη Ελληνική δημοκρατία  </vt:lpstr>
      <vt:lpstr>Η ομαλή λειτουργία των κοινοβουλευτικών θεσμών αναγκαία αλλά όχι επαρκής συνθήκη για την δημοκρατική στελέχωση των δ.υ. </vt:lpstr>
      <vt:lpstr>Η ΑΑ και ο σεβασμός των θεμελιωδών αρχών </vt:lpstr>
      <vt:lpstr>Η ίση πρόσβαση στις δημόσιες λειτουργίες είναι απλώς μια ισότητα ευκαιριών;</vt:lpstr>
      <vt:lpstr>Ο νομοθέτης προσδιορίζει τα απαιτούμενα προσόντα</vt:lpstr>
      <vt:lpstr>Η απαγόρευση διακρίσεων ως ειδικότερη έκφανση της αρχής της ίσης πρόσβασης</vt:lpstr>
      <vt:lpstr>Όταν η διάκριση δεν είναι ορατή;</vt:lpstr>
      <vt:lpstr>Η αξιολόγηση της αξίας</vt:lpstr>
      <vt:lpstr>Και οι κοινωνικές ανισότητες;</vt:lpstr>
      <vt:lpstr>Η αρχή της ίσης πρόσβασης στην εποχή του γενικού ανταγωνισμού</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Ισότητα και αξιοκρατία στις προσλήψεις στο δημόσιο</dc:title>
  <dc:creator>president ekdda</dc:creator>
  <cp:lastModifiedBy>president ekdda</cp:lastModifiedBy>
  <cp:revision>36</cp:revision>
  <dcterms:created xsi:type="dcterms:W3CDTF">2017-11-09T05:52:41Z</dcterms:created>
  <dcterms:modified xsi:type="dcterms:W3CDTF">2017-11-09T13:48:07Z</dcterms:modified>
</cp:coreProperties>
</file>