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4" r:id="rId2"/>
    <p:sldId id="276" r:id="rId3"/>
    <p:sldId id="315" r:id="rId4"/>
    <p:sldId id="331" r:id="rId5"/>
    <p:sldId id="320" r:id="rId6"/>
    <p:sldId id="321" r:id="rId7"/>
    <p:sldId id="289" r:id="rId8"/>
    <p:sldId id="323" r:id="rId9"/>
    <p:sldId id="305" r:id="rId10"/>
    <p:sldId id="292" r:id="rId11"/>
    <p:sldId id="294" r:id="rId12"/>
    <p:sldId id="298" r:id="rId13"/>
    <p:sldId id="295" r:id="rId14"/>
    <p:sldId id="296" r:id="rId15"/>
    <p:sldId id="312" r:id="rId16"/>
    <p:sldId id="301" r:id="rId17"/>
    <p:sldId id="332" r:id="rId18"/>
    <p:sldId id="304" r:id="rId19"/>
    <p:sldId id="314" r:id="rId20"/>
    <p:sldId id="324" r:id="rId21"/>
    <p:sldId id="328" r:id="rId22"/>
    <p:sldId id="334" r:id="rId23"/>
    <p:sldId id="329" r:id="rId24"/>
    <p:sldId id="335" r:id="rId25"/>
    <p:sldId id="336" r:id="rId26"/>
    <p:sldId id="337" r:id="rId27"/>
    <p:sldId id="339" r:id="rId28"/>
  </p:sldIdLst>
  <p:sldSz cx="9144000" cy="6858000" type="screen4x3"/>
  <p:notesSz cx="9024938" cy="7086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78971" autoAdjust="0"/>
  </p:normalViewPr>
  <p:slideViewPr>
    <p:cSldViewPr>
      <p:cViewPr>
        <p:scale>
          <a:sx n="47" d="100"/>
          <a:sy n="47" d="100"/>
        </p:scale>
        <p:origin x="-1554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10806" cy="3543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12565" y="0"/>
            <a:ext cx="3910806" cy="3543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A1CB391-57FC-4A05-8F1D-2A437D56F797}" type="datetimeFigureOut">
              <a:rPr lang="el-GR"/>
              <a:pPr>
                <a:defRPr/>
              </a:pPr>
              <a:t>8/11/2017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30630"/>
            <a:ext cx="3910806" cy="3543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12565" y="6730630"/>
            <a:ext cx="3910806" cy="3543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2D45577-70EB-475F-AA07-18B1DD6828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56891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10806" cy="3543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12565" y="0"/>
            <a:ext cx="3910806" cy="3543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DE19B-D3DE-4ABA-8DCE-CBFB0BBE6B53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41613" y="531813"/>
            <a:ext cx="3541712" cy="2657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02494" y="3366135"/>
            <a:ext cx="7219950" cy="31889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30630"/>
            <a:ext cx="3910806" cy="3543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12565" y="6730630"/>
            <a:ext cx="3910806" cy="3543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4E4F0-52A3-459C-83E2-BABC6C93423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04538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971F13-9063-4B70-8365-C63A992F34FD}" type="slidenum">
              <a:rPr lang="el-GR" altLang="el-GR"/>
              <a:pPr eaLnBrk="1" hangingPunct="1"/>
              <a:t>1</a:t>
            </a:fld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4E4F0-52A3-459C-83E2-BABC6C934237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37137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4E4F0-52A3-459C-83E2-BABC6C934237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05577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1F546-F22A-4000-B9F3-30F964308632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178277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49118-7261-4B1C-BE5B-BEB74ABACD22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1103169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A6B-0F75-40CC-B9A5-037B9E479CE2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179488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ED0F2-BD22-48B3-95D0-C7B572D6F027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74086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C7A22-C2D3-477F-82C9-AC7FC9908AE3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97023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A7C0-1898-4234-AB0D-7F758F05B43D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11443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8829A-BDC3-4FA3-82FB-E28F42D721A4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29521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6D93B-1E31-4097-A7CA-4CF9D2C8D25D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129721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4F0AB-0C44-4C80-8EB5-61896B4DD9EA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66275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E410D-6C66-4F7A-A746-47726DC429B0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21448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D9266-E410-4510-98B3-31D8498A8E7E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83041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Click to edit Master text styles</a:t>
            </a:r>
          </a:p>
          <a:p>
            <a:pPr lvl="1"/>
            <a:r>
              <a:rPr lang="en-GB" altLang="el-GR" smtClean="0"/>
              <a:t>Second level</a:t>
            </a:r>
          </a:p>
          <a:p>
            <a:pPr lvl="2"/>
            <a:r>
              <a:rPr lang="en-GB" altLang="el-GR" smtClean="0"/>
              <a:t>Third level</a:t>
            </a:r>
          </a:p>
          <a:p>
            <a:pPr lvl="3"/>
            <a:r>
              <a:rPr lang="en-GB" altLang="el-GR" smtClean="0"/>
              <a:t>Fourth level</a:t>
            </a:r>
          </a:p>
          <a:p>
            <a:pPr lvl="4"/>
            <a:r>
              <a:rPr lang="en-GB" alt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7C94E4-7A5B-4F0F-A9E3-57B3515B9F44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el-GR" altLang="el-GR" sz="3600" u="sng" dirty="0" smtClean="0"/>
              <a:t>Α.Σ.Ε.Π.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και πρέπει να παραμείνει θεσμικός εγγυ-ητής</a:t>
            </a:r>
          </a:p>
          <a:p>
            <a:pPr marL="914400" lvl="2" indent="0" eaLnBrk="1" hangingPunct="1">
              <a:buNone/>
              <a:defRPr/>
            </a:pPr>
            <a:r>
              <a:rPr lang="el-GR" altLang="el-GR" sz="3400" dirty="0" smtClean="0">
                <a:latin typeface="Arial"/>
                <a:cs typeface="Arial"/>
              </a:rPr>
              <a:t>   ■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απόλυτης διαφάνειας,</a:t>
            </a:r>
          </a:p>
          <a:p>
            <a:pPr marL="914400" lvl="2" indent="0" eaLnBrk="1" hangingPunct="1">
              <a:buNone/>
              <a:defRPr/>
            </a:pPr>
            <a:r>
              <a:rPr lang="el-GR" altLang="el-GR" sz="3400" dirty="0" smtClean="0">
                <a:latin typeface="Arial"/>
                <a:cs typeface="Arial"/>
              </a:rPr>
              <a:t>   ■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δημοσιότητας,</a:t>
            </a:r>
          </a:p>
          <a:p>
            <a:pPr marL="914400" lvl="2" indent="0" eaLnBrk="1" hangingPunct="1">
              <a:buNone/>
              <a:defRPr/>
            </a:pPr>
            <a:r>
              <a:rPr lang="el-GR" altLang="el-GR" sz="3400" dirty="0" smtClean="0">
                <a:latin typeface="Arial"/>
                <a:cs typeface="Arial"/>
              </a:rPr>
              <a:t>   ■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αντικειμενικότητας και</a:t>
            </a:r>
          </a:p>
          <a:p>
            <a:pPr marL="914400" lvl="2" indent="0" eaLnBrk="1" hangingPunct="1">
              <a:buNone/>
              <a:defRPr/>
            </a:pPr>
            <a:r>
              <a:rPr lang="el-GR" altLang="el-GR" sz="3400" dirty="0" smtClean="0">
                <a:latin typeface="Arial"/>
                <a:cs typeface="Arial"/>
              </a:rPr>
              <a:t>   ■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αξιοκρατίας</a:t>
            </a:r>
          </a:p>
          <a:p>
            <a:pPr marL="0" indent="0" eaLnBrk="1" hangingPunct="1">
              <a:buFontTx/>
              <a:buNone/>
              <a:defRPr/>
            </a:pPr>
            <a:r>
              <a:rPr lang="el-GR" altLang="el-GR" sz="3400" u="sng" dirty="0"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altLang="el-GR" sz="3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ατά την επιλογή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προσωπικού για «διορισμό» σε φορείς του δημόσιου τομέα. </a:t>
            </a:r>
          </a:p>
          <a:p>
            <a:pPr eaLnBrk="1" hangingPunct="1">
              <a:defRPr/>
            </a:pPr>
            <a:endParaRPr lang="el-GR" altLang="el-GR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5589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548681"/>
            <a:ext cx="7845053" cy="864096"/>
          </a:xfrm>
        </p:spPr>
        <p:txBody>
          <a:bodyPr/>
          <a:lstStyle/>
          <a:p>
            <a:pPr eaLnBrk="1" hangingPunct="1"/>
            <a:r>
              <a:rPr lang="el-GR" altLang="el-GR" sz="4000" b="1" dirty="0" smtClean="0">
                <a:latin typeface="Book Antiqua" pitchFamily="18" charset="0"/>
              </a:rPr>
              <a:t>ΚΛΑΔΟΣ  ΦΙΛΟΛΟΓΩΝ</a:t>
            </a:r>
            <a:endParaRPr lang="en-GB" altLang="el-GR" sz="4000" b="1" dirty="0" smtClean="0">
              <a:latin typeface="Book Antiqua" pitchFamily="18" charset="0"/>
            </a:endParaRPr>
          </a:p>
        </p:txBody>
      </p:sp>
      <p:sp>
        <p:nvSpPr>
          <p:cNvPr id="4099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 altLang="el-GR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5811227"/>
              </p:ext>
            </p:extLst>
          </p:nvPr>
        </p:nvGraphicFramePr>
        <p:xfrm>
          <a:off x="1331640" y="1989139"/>
          <a:ext cx="6408711" cy="3781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08"/>
                <a:gridCol w="6116127"/>
                <a:gridCol w="220576"/>
              </a:tblGrid>
              <a:tr h="215725">
                <a:tc gridSpan="3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58957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l-GR" sz="36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6.   Ποιος ποιητής καλλιέργησε 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l-GR" sz="36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τη χωλιαμβική ποίηση;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l-GR" sz="36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       α)  Ο Τυρταίος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l-GR" sz="36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       β)  Ο Μίμνερμος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l-GR" sz="36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       γ)  Ο Αλκμάνας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3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l-GR" sz="36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       δ)  Ο Ιππώνακτας </a:t>
                      </a:r>
                      <a:endParaRPr lang="el-GR" sz="3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l-GR" sz="1800" dirty="0"/>
                    </a:p>
                  </a:txBody>
                  <a:tcPr marT="45713" marB="4571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6797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l-GR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l-GR" sz="1800" dirty="0"/>
                    </a:p>
                  </a:txBody>
                  <a:tcPr marT="45713" marB="4571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61F546-F22A-4000-B9F3-30F964308632}" type="slidenum">
              <a:rPr lang="en-GB" altLang="el-GR" smtClean="0"/>
              <a:pPr>
                <a:defRPr/>
              </a:pPr>
              <a:t>10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56735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1143000"/>
          </a:xfrm>
        </p:spPr>
        <p:txBody>
          <a:bodyPr/>
          <a:lstStyle/>
          <a:p>
            <a:r>
              <a:rPr lang="el-GR" altLang="el-GR" sz="4000" b="1" dirty="0">
                <a:latin typeface="Book Antiqua" pitchFamily="18" charset="0"/>
              </a:rPr>
              <a:t>ΚΛΑΔΟΣ  </a:t>
            </a:r>
            <a:r>
              <a:rPr lang="el-GR" altLang="el-GR" sz="4000" b="1" dirty="0" smtClean="0">
                <a:latin typeface="Book Antiqua" pitchFamily="18" charset="0"/>
              </a:rPr>
              <a:t>ΒΙΟΛΟΓΩΝ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pPr marL="0" indent="0" eaLnBrk="1" fontAlgn="t" hangingPunct="1">
              <a:buNone/>
            </a:pP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68.  Για 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δεδομένη θερμοκρασία και </a:t>
            </a: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πίεση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η 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αντίδραση είναι </a:t>
            </a: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θερμοδυναμικώς  αυθόρ-μητη 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όταν:</a:t>
            </a:r>
          </a:p>
          <a:p>
            <a:pPr marL="0" indent="0" eaLnBrk="1" fontAlgn="t" hangingPunct="1">
              <a:buNone/>
            </a:pP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α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)  είναι εξώθερμη.</a:t>
            </a:r>
          </a:p>
          <a:p>
            <a:pPr marL="0" indent="0" eaLnBrk="1" fontAlgn="t" hangingPunct="1">
              <a:buNone/>
            </a:pP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β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)  έχει  Δ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G&lt;0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eaLnBrk="1" fontAlgn="t" hangingPunct="1">
              <a:buNone/>
            </a:pP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γ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)  έχει ΔΗ&gt;0.</a:t>
            </a:r>
          </a:p>
          <a:p>
            <a:pPr marL="0" indent="0" eaLnBrk="1" fontAlgn="t" hangingPunct="1">
              <a:buNone/>
            </a:pP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δ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)  έχει Δ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S&lt;0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l-G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11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9524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1143000"/>
          </a:xfrm>
        </p:spPr>
        <p:txBody>
          <a:bodyPr/>
          <a:lstStyle/>
          <a:p>
            <a:r>
              <a:rPr lang="el-GR" altLang="el-GR" sz="4000" b="1" dirty="0">
                <a:latin typeface="Book Antiqua" pitchFamily="18" charset="0"/>
              </a:rPr>
              <a:t>ΚΛΑΔΟΣ  </a:t>
            </a:r>
            <a:r>
              <a:rPr lang="el-GR" altLang="el-GR" sz="4000" b="1" dirty="0" smtClean="0">
                <a:latin typeface="Book Antiqua" pitchFamily="18" charset="0"/>
              </a:rPr>
              <a:t>ΦΙΛΟΛΟΓΩΝ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67.  Ποιός ήταν ο 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Henry Morgenthau;</a:t>
            </a:r>
            <a:endParaRPr lang="el-G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1640" y="2492896"/>
            <a:ext cx="74888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el-GR" sz="32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α)  Υπουργός εξωτερικών των ΗΠΑ.</a:t>
            </a: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el-GR" sz="32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β)  Πρεσβευτής της Βρετανίας στην Αθήνα.</a:t>
            </a: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el-GR" sz="32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γ)  Πρεσβευτής των ΗΠΑ στην Αθήνα.</a:t>
            </a: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el-GR" sz="32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δ)  Πρόεδρος της Επιτροπής Αποκαταστά-</a:t>
            </a: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endParaRPr lang="el-GR" sz="32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el-GR" sz="32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      σεως Προσφύγων.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12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133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r>
              <a:rPr lang="el-GR" altLang="el-GR" sz="4000" b="1" dirty="0">
                <a:latin typeface="Book Antiqua" pitchFamily="18" charset="0"/>
              </a:rPr>
              <a:t>ΟΛΩΝ  ΤΩΝ  </a:t>
            </a:r>
            <a:r>
              <a:rPr lang="el-GR" altLang="el-GR" sz="4000" b="1" dirty="0" smtClean="0">
                <a:latin typeface="Book Antiqua" pitchFamily="18" charset="0"/>
              </a:rPr>
              <a:t>ΚΛΑΔΩΝ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7848872" cy="4713387"/>
          </a:xfrm>
        </p:spPr>
        <p:txBody>
          <a:bodyPr/>
          <a:lstStyle/>
          <a:p>
            <a:pPr marL="0" indent="0" eaLnBrk="1" fontAlgn="t" hangingPunct="1">
              <a:spcBef>
                <a:spcPts val="600"/>
              </a:spcBef>
              <a:buNone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10.  Ποιος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διετέλεσε περισσότερα χρόνια </a:t>
            </a:r>
          </a:p>
          <a:p>
            <a:pPr marL="0" indent="0" eaLnBrk="1" fontAlgn="t" hangingPunct="1">
              <a:spcBef>
                <a:spcPts val="600"/>
              </a:spcBef>
              <a:buNone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διευθυντής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στο Διδασκαλείο Μέσης </a:t>
            </a:r>
            <a:endParaRPr lang="el-GR" sz="3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t" hangingPunct="1">
              <a:spcBef>
                <a:spcPts val="600"/>
              </a:spcBef>
              <a:buNone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Εκπαίδευσης (Δ.Μ.Ε.);</a:t>
            </a:r>
          </a:p>
          <a:p>
            <a:pPr marL="0" indent="0" eaLnBrk="1" fontAlgn="t" hangingPunct="1">
              <a:spcBef>
                <a:spcPts val="1800"/>
              </a:spcBef>
              <a:buNone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α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)  ο Κωνσταντίνος Γεωργούλης.</a:t>
            </a:r>
          </a:p>
          <a:p>
            <a:pPr marL="0" indent="0" eaLnBrk="1" fontAlgn="t" hangingPunct="1">
              <a:buNone/>
            </a:pP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β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)  ο Δημήτρης Γληνός.</a:t>
            </a:r>
          </a:p>
          <a:p>
            <a:pPr marL="0" indent="0" eaLnBrk="1" fontAlgn="t" hangingPunct="1">
              <a:buNone/>
            </a:pP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γ) 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ο Αλέξανδρος Δελμούζος.</a:t>
            </a:r>
          </a:p>
          <a:p>
            <a:pPr marL="0" indent="0" eaLnBrk="1" fontAlgn="t" hangingPunct="1">
              <a:buNone/>
            </a:pP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δ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)  ο Νικόλαος Εξαρχόπουλος.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13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0702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l-GR" altLang="el-GR" sz="4000" b="1" dirty="0">
                <a:latin typeface="Book Antiqua" pitchFamily="18" charset="0"/>
              </a:rPr>
              <a:t>ΚΛΑΔΟΣ  </a:t>
            </a:r>
            <a:r>
              <a:rPr lang="el-GR" altLang="el-GR" sz="4000" b="1" dirty="0" smtClean="0">
                <a:latin typeface="Book Antiqua" pitchFamily="18" charset="0"/>
              </a:rPr>
              <a:t>ΘΕΟΛΟΓΩΝ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indent="0">
              <a:buNone/>
            </a:pP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19.  Η 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φράση «μαρὰν ἀθά» (Α΄ Κορ. 16,22) σημαίνει</a:t>
            </a: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el-GR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9365261"/>
              </p:ext>
            </p:extLst>
          </p:nvPr>
        </p:nvGraphicFramePr>
        <p:xfrm>
          <a:off x="683568" y="2852935"/>
          <a:ext cx="7992888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/>
                <a:gridCol w="6120680"/>
              </a:tblGrid>
              <a:tr h="82809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l-GR" sz="3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l-GR" sz="3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l-GR" sz="3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            α)</a:t>
                      </a:r>
                      <a:endParaRPr lang="el-GR" sz="3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l-GR" sz="3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l-GR" sz="3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l-GR" sz="3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«</a:t>
                      </a:r>
                      <a:r>
                        <a:rPr lang="el-GR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 Ιησούς έρχεται».</a:t>
                      </a:r>
                      <a:endParaRPr lang="el-GR" sz="3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l-GR" sz="3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l-GR" sz="3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β</a:t>
                      </a:r>
                      <a:r>
                        <a:rPr lang="el-GR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l-GR" sz="3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l-GR" sz="3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l-GR" sz="3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«</a:t>
                      </a:r>
                      <a:r>
                        <a:rPr lang="el-GR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 Ιησούς είναι ο Κύριος».</a:t>
                      </a:r>
                      <a:endParaRPr lang="el-GR" sz="3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l-GR" sz="3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γ</a:t>
                      </a:r>
                      <a:r>
                        <a:rPr lang="el-GR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l-GR" sz="3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l-GR" sz="3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«</a:t>
                      </a:r>
                      <a:r>
                        <a:rPr lang="el-GR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 Κύριος είναι μαζί μας».</a:t>
                      </a:r>
                      <a:endParaRPr lang="el-GR" sz="3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l-GR" sz="3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            δ)</a:t>
                      </a:r>
                      <a:endParaRPr lang="el-GR" sz="3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l-GR" sz="3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«ο Κύριός μας έρχεται».</a:t>
                      </a:r>
                      <a:endParaRPr lang="el-GR" sz="3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14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33751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1008112"/>
          </a:xfrm>
        </p:spPr>
        <p:txBody>
          <a:bodyPr/>
          <a:lstStyle/>
          <a:p>
            <a:r>
              <a:rPr lang="el-GR" sz="3200" u="sng" dirty="0" smtClean="0"/>
              <a:t>Α. Διαδικασία επιλογής</a:t>
            </a:r>
            <a:br>
              <a:rPr lang="el-GR" sz="3200" u="sng" dirty="0" smtClean="0"/>
            </a:br>
            <a:r>
              <a:rPr lang="el-GR" sz="3200" u="sng" dirty="0" smtClean="0"/>
              <a:t>με γραπτό  διαγωνισμό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16832"/>
            <a:ext cx="7272808" cy="420933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γραπτοί διαγωνισμοί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 ΑΣΕΠ αξιο-λογούν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την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ικανότητα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των υποψηφίων να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αποστηθίσουν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την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εξεταστέα ύλη και όχι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την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καταλληλότητά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τους για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διορισμό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στη θέση που 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προκηρύχθηκε</a:t>
            </a: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3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15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64163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5"/>
            <a:ext cx="8064896" cy="432048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sz="3600" u="sng" dirty="0" smtClean="0">
                <a:solidFill>
                  <a:srgbClr val="0000FF"/>
                </a:solidFill>
                <a:latin typeface="+mj-lt"/>
                <a:cs typeface="Calibri" panose="020F0502020204030204" pitchFamily="34" charset="0"/>
              </a:rPr>
              <a:t>Σκέψη</a:t>
            </a: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Μήπως είναι καιρός να δώσει το ΑΣΕΠ τον τόνο της τόσο επιθυμητής στροφής από την αποστήθιση της πληροφορίας στην αξιοποί-ησή της;</a:t>
            </a:r>
            <a:endParaRPr lang="el-GR" sz="34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16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1659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5"/>
            <a:ext cx="8064896" cy="432048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sz="3600" u="sng" dirty="0" smtClean="0">
                <a:solidFill>
                  <a:srgbClr val="0000FF"/>
                </a:solidFill>
                <a:latin typeface="+mj-lt"/>
                <a:cs typeface="Calibri" panose="020F0502020204030204" pitchFamily="34" charset="0"/>
              </a:rPr>
              <a:t>Και άλλη σκέψη</a:t>
            </a: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Έχει νόημα γραπτός διαγωνισμός με εξετα-στέα ύλη αυτή που οι υποψήφιοι κάλυψαν στις πανεπιστημιακές τους σπουδές;</a:t>
            </a:r>
            <a:endParaRPr lang="el-GR" sz="34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17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2221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224136"/>
          </a:xfrm>
        </p:spPr>
        <p:txBody>
          <a:bodyPr/>
          <a:lstStyle/>
          <a:p>
            <a:r>
              <a:rPr lang="el-GR" sz="3200" u="sng" dirty="0" smtClean="0"/>
              <a:t>Β. Διαδικασία επιλογής</a:t>
            </a:r>
            <a:br>
              <a:rPr lang="el-GR" sz="3200" u="sng" dirty="0" smtClean="0"/>
            </a:br>
            <a:r>
              <a:rPr lang="el-GR" sz="3200" u="sng" dirty="0" smtClean="0"/>
              <a:t>με μοριοδότηση προσόντων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824536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■  Τα κριτήρια που μοριοδοτούται (τίτλοι σπου-δών, εμπειρία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γνώση ξένων γλωσσών),</a:t>
            </a:r>
          </a:p>
          <a:p>
            <a:pPr marL="0" indent="0">
              <a:buNone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■  η μεταξύ τους σχετική βαρύτητα και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■  η ως προς κάθε κριτήριο βαθμολόγηση των υποψηφίων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ορίζονται νομοθετικά.  «Εξ ορισμού» δεν επιδέ-χονται αμφισβήτηση.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Ή μήπως θάπρεπε;</a:t>
            </a:r>
            <a:endParaRPr lang="el-GR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18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103478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endParaRPr lang="el-GR" altLang="el-G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>
              <a:buNone/>
            </a:pPr>
            <a:r>
              <a:rPr lang="el-GR" altLang="el-GR" sz="3600" u="sng" dirty="0"/>
              <a:t>Δύο ερωτήματα</a:t>
            </a:r>
            <a:endParaRPr lang="el-GR" altLang="el-GR" sz="34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endParaRPr lang="el-GR" altLang="el-GR" sz="3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3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Ερώτημα 2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Ολοκληρώνεται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η διαδικασία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ε-πιλογής</a:t>
            </a:r>
            <a:endParaRPr lang="el-GR" altLang="el-GR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■  χωρίς άσκοπη καθυστέρηση;</a:t>
            </a:r>
            <a:endParaRPr lang="el-GR" altLang="el-GR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■  χωρίς άσκοπα υψηλό κόστος;</a:t>
            </a:r>
            <a:endParaRPr lang="el-GR" altLang="el-GR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sz="4000" b="1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; ; ; 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19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50228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/>
          <a:lstStyle/>
          <a:p>
            <a:pPr eaLnBrk="1" hangingPunct="1"/>
            <a:r>
              <a:rPr lang="el-GR" altLang="el-GR" sz="3600" u="sng" dirty="0" smtClean="0"/>
              <a:t>Πώς γίνεται η επιλογή;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137323"/>
          </a:xfrm>
        </p:spPr>
        <p:txBody>
          <a:bodyPr/>
          <a:lstStyle/>
          <a:p>
            <a:pPr marL="914400" lvl="1" indent="-514350" eaLnBrk="1" hangingPunct="1">
              <a:buFontTx/>
              <a:buAutoNum type="arabicPeriod"/>
            </a:pPr>
            <a:r>
              <a:rPr lang="el-GR" alt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Σχεδιάζεται πακέτο εξέτασης.</a:t>
            </a:r>
          </a:p>
          <a:p>
            <a:pPr marL="914400" lvl="1" indent="-514350" eaLnBrk="1" hangingPunct="1">
              <a:buFontTx/>
              <a:buAutoNum type="arabicPeriod"/>
            </a:pPr>
            <a:endParaRPr lang="el-GR" altLang="el-GR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514350" eaLnBrk="1" hangingPunct="1">
              <a:buFontTx/>
              <a:buAutoNum type="arabicPeriod"/>
            </a:pPr>
            <a:r>
              <a:rPr lang="el-GR" alt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Οι υποψήφιοι υποβάλλονται σε εξέταση και βαθμολογούνται.</a:t>
            </a:r>
          </a:p>
          <a:p>
            <a:pPr marL="914400" lvl="1" indent="-514350" eaLnBrk="1" hangingPunct="1">
              <a:buFontTx/>
              <a:buAutoNum type="arabicPeriod"/>
            </a:pPr>
            <a:endParaRPr lang="el-GR" altLang="el-GR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514350" eaLnBrk="1" hangingPunct="1">
              <a:buFontTx/>
              <a:buAutoNum type="arabicPeriod"/>
            </a:pPr>
            <a:r>
              <a:rPr lang="el-GR" alt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Επιλέγονται για διορισμό αυτοί με την υψηλότερη βαθμολογία στην εξέταση.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2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27139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496944" cy="5688632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endParaRPr lang="el-GR" altLang="el-G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3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Ερώτημα 2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Ολοκληρώνεται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η διαδικασία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ε-πιλογής</a:t>
            </a:r>
            <a:endParaRPr lang="el-GR" altLang="el-GR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■  χωρίς άσκοπη καθυστέρηση;</a:t>
            </a:r>
            <a:endParaRPr lang="el-GR" altLang="el-GR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■  χωρίς άσκοπα υψηλό κόστος;</a:t>
            </a:r>
            <a:endParaRPr lang="el-GR" altLang="el-GR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Κατά τη γνώμη μου </a:t>
            </a:r>
            <a:r>
              <a:rPr lang="el-GR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όχι:</a:t>
            </a:r>
            <a:r>
              <a:rPr 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Επειδή η διαδικασία επι-λογής περιλαμβάνει πάρα πολλές ενέργειες που ενώ απαιτούν χρόνο και κοστίζουν για να εκτελε-στούν είναι στην πραγματικότητα περιττές.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20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2589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129614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l-GR" sz="3000" u="sng" dirty="0" smtClean="0"/>
              <a:t>Διαδικασία επιλογής με μοριοδότηση προσόντων</a:t>
            </a:r>
            <a:r>
              <a:rPr lang="el-GR" sz="3200" u="sng" dirty="0" smtClean="0"/>
              <a:t/>
            </a:r>
            <a:br>
              <a:rPr lang="el-GR" sz="3200" u="sng" dirty="0" smtClean="0"/>
            </a:br>
            <a:r>
              <a:rPr lang="el-GR" sz="3000" dirty="0" smtClean="0">
                <a:cs typeface="Calibri" panose="020F0502020204030204" pitchFamily="34" charset="0"/>
              </a:rPr>
              <a:t>(Προκηρύξεις 1Κ/2017 μέχρι και 12Κ/2017)</a:t>
            </a:r>
            <a:endParaRPr lang="el-GR" sz="3000" dirty="0"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92845885"/>
              </p:ext>
            </p:extLst>
          </p:nvPr>
        </p:nvGraphicFramePr>
        <p:xfrm>
          <a:off x="251520" y="1916113"/>
          <a:ext cx="8712968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932"/>
                <a:gridCol w="1677444"/>
                <a:gridCol w="2304256"/>
                <a:gridCol w="3024336"/>
              </a:tblGrid>
              <a:tr h="1080000">
                <a:tc gridSpan="2">
                  <a:txBody>
                    <a:bodyPr/>
                    <a:lstStyle/>
                    <a:p>
                      <a:pPr algn="ctr"/>
                      <a:r>
                        <a:rPr lang="el-GR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Αριθμός</a:t>
                      </a:r>
                      <a:r>
                        <a:rPr lang="el-GR" sz="2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θέσεων</a:t>
                      </a:r>
                    </a:p>
                    <a:p>
                      <a:pPr algn="ctr"/>
                      <a:r>
                        <a:rPr lang="el-GR" sz="2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που προκηρύχθηκαν</a:t>
                      </a:r>
                      <a:endParaRPr lang="el-GR" sz="2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2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759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211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Δ.Ε.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552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1.543</a:t>
                      </a:r>
                      <a:endParaRPr lang="el-G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21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7874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Τι προβλέπουν οι προκηρύξεις ;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Υποβολή ηλεκτρονικής αίτησης </a:t>
            </a:r>
            <a:r>
              <a:rPr lang="el-GR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[η ευθύνη της σωστής συμπλήρωσής της είναι απο-κλειστικά του υποψηφίου].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Αποστολή με συστημένη επιστολή: υπογε-γραμμένης της αίτησης, παραβόλου 3€, φωτοαντιγράφου του ΑΔΤ και όλων των α-παραίτητων για την υποστήριξη της υπο-ψηφιότητας δικαιολογητικών.</a:t>
            </a:r>
            <a:endParaRPr lang="el-GR" sz="3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22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852697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129614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l-GR" sz="3000" u="sng" dirty="0" smtClean="0"/>
              <a:t>Διαδικασία επιλογής με μοριοδότηση προσόντων</a:t>
            </a:r>
            <a:r>
              <a:rPr lang="el-GR" sz="3200" u="sng" dirty="0" smtClean="0"/>
              <a:t/>
            </a:r>
            <a:br>
              <a:rPr lang="el-GR" sz="3200" u="sng" dirty="0" smtClean="0"/>
            </a:br>
            <a:r>
              <a:rPr lang="el-GR" sz="3000" dirty="0" smtClean="0">
                <a:cs typeface="Calibri" panose="020F0502020204030204" pitchFamily="34" charset="0"/>
              </a:rPr>
              <a:t>(Προκηρύξεις 1Κ/2017 μέχρι και 12Κ/2017)</a:t>
            </a:r>
            <a:endParaRPr lang="el-GR" sz="3000" dirty="0"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4125257"/>
              </p:ext>
            </p:extLst>
          </p:nvPr>
        </p:nvGraphicFramePr>
        <p:xfrm>
          <a:off x="611559" y="1916113"/>
          <a:ext cx="7848873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080"/>
                <a:gridCol w="1872737"/>
                <a:gridCol w="2050606"/>
                <a:gridCol w="2333450"/>
              </a:tblGrid>
              <a:tr h="1080000">
                <a:tc gridSpan="2">
                  <a:txBody>
                    <a:bodyPr/>
                    <a:lstStyle/>
                    <a:p>
                      <a:pPr algn="ctr"/>
                      <a:r>
                        <a:rPr lang="el-GR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Αριθμός</a:t>
                      </a:r>
                      <a:r>
                        <a:rPr lang="el-GR" sz="2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θέσεων</a:t>
                      </a:r>
                    </a:p>
                    <a:p>
                      <a:pPr algn="ctr"/>
                      <a:r>
                        <a:rPr lang="el-GR" sz="2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που προκηρύχθηκαν</a:t>
                      </a:r>
                      <a:endParaRPr lang="el-GR" sz="2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Αριθμός</a:t>
                      </a:r>
                    </a:p>
                    <a:p>
                      <a:pPr algn="ctr"/>
                      <a:r>
                        <a:rPr lang="el-GR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υποψηφίων</a:t>
                      </a:r>
                      <a:endParaRPr lang="el-GR" sz="2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759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56.960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211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16.019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Δ.Ε.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552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61.478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4.923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1.543</a:t>
                      </a:r>
                      <a:endParaRPr lang="el-G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139.389</a:t>
                      </a:r>
                      <a:endParaRPr lang="el-G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23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6775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129614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l-GR" sz="3000" u="sng" dirty="0" smtClean="0"/>
              <a:t>Διαδικασία επιλογής με μοριοδότηση προσόντων</a:t>
            </a:r>
            <a:r>
              <a:rPr lang="el-GR" sz="3200" u="sng" dirty="0" smtClean="0"/>
              <a:t/>
            </a:r>
            <a:br>
              <a:rPr lang="el-GR" sz="3200" u="sng" dirty="0" smtClean="0"/>
            </a:br>
            <a:r>
              <a:rPr lang="el-GR" sz="3000" dirty="0" smtClean="0">
                <a:cs typeface="Calibri" panose="020F0502020204030204" pitchFamily="34" charset="0"/>
              </a:rPr>
              <a:t>(Προκηρύξεις 1Κ/2017 μέχρι και 12Κ/2017)</a:t>
            </a:r>
            <a:endParaRPr lang="el-GR" sz="3000" dirty="0"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85418469"/>
              </p:ext>
            </p:extLst>
          </p:nvPr>
        </p:nvGraphicFramePr>
        <p:xfrm>
          <a:off x="611559" y="1916113"/>
          <a:ext cx="7848873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080"/>
                <a:gridCol w="1872737"/>
                <a:gridCol w="2050606"/>
                <a:gridCol w="2333450"/>
              </a:tblGrid>
              <a:tr h="1080000">
                <a:tc gridSpan="2">
                  <a:txBody>
                    <a:bodyPr/>
                    <a:lstStyle/>
                    <a:p>
                      <a:pPr algn="ctr"/>
                      <a:r>
                        <a:rPr lang="el-GR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Αριθμός</a:t>
                      </a:r>
                      <a:r>
                        <a:rPr lang="el-GR" sz="2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θέσεων</a:t>
                      </a:r>
                    </a:p>
                    <a:p>
                      <a:pPr algn="ctr"/>
                      <a:r>
                        <a:rPr lang="el-GR" sz="2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που προκηρύχθηκαν</a:t>
                      </a:r>
                      <a:endParaRPr lang="el-GR" sz="2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Αριθμός</a:t>
                      </a:r>
                    </a:p>
                    <a:p>
                      <a:pPr algn="ctr"/>
                      <a:r>
                        <a:rPr lang="el-GR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υποψηφίων</a:t>
                      </a:r>
                      <a:endParaRPr lang="el-GR" sz="2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Αριθμός</a:t>
                      </a:r>
                    </a:p>
                    <a:p>
                      <a:pPr algn="ctr"/>
                      <a:r>
                        <a:rPr lang="el-GR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προτιμήσεων</a:t>
                      </a:r>
                      <a:endParaRPr lang="el-GR" sz="2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759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56.960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1.329.316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211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16.019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144.707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Δ.Ε.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552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61.478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793.151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Υ.Ε.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4.923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31.775</a:t>
                      </a:r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1.543</a:t>
                      </a:r>
                      <a:endParaRPr lang="el-G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139.389</a:t>
                      </a:r>
                      <a:endParaRPr lang="el-G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2.298.949</a:t>
                      </a:r>
                      <a:endParaRPr lang="el-G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24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116778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5"/>
            <a:ext cx="8640960" cy="432048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sz="3600" u="sng" dirty="0" smtClean="0">
                <a:solidFill>
                  <a:srgbClr val="0000FF"/>
                </a:solidFill>
                <a:latin typeface="+mj-lt"/>
                <a:cs typeface="Calibri" panose="020F0502020204030204" pitchFamily="34" charset="0"/>
              </a:rPr>
              <a:t>Σκέψη</a:t>
            </a: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Μήπως εξοικονομηθούν χρόνος, χώρος, κόστος και ταλαιπωρία, αν ζητηθεί </a:t>
            </a:r>
            <a:r>
              <a:rPr lang="el-GR" sz="34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από </a:t>
            </a: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τους  υποψή-φιους</a:t>
            </a:r>
            <a:r>
              <a:rPr lang="en-US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να αξιολογήσουν </a:t>
            </a:r>
            <a:r>
              <a:rPr lang="el-GR" sz="3400" u="sng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 ίδιοι</a:t>
            </a: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την  υποψηφιό-τητά τους στην ηλεκτρονική αίτηση;</a:t>
            </a:r>
            <a:endParaRPr lang="el-GR" sz="34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25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12073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l-GR" sz="3600" dirty="0" smtClean="0"/>
              <a:t>Παράδειγμα: Προκήρυξη 3Κ/2017</a:t>
            </a:r>
            <a:br>
              <a:rPr lang="el-GR" sz="3600" dirty="0" smtClean="0"/>
            </a:br>
            <a:r>
              <a:rPr lang="el-GR" sz="2800" dirty="0"/>
              <a:t>[</a:t>
            </a:r>
            <a:r>
              <a:rPr lang="el-GR" sz="2800" dirty="0" smtClean="0"/>
              <a:t>μία θέση ΥΕ στην ΕΛ.ΣΤΑΤ – 268 υποψήφιοι]</a:t>
            </a:r>
            <a:endParaRPr lang="el-G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66968324"/>
              </p:ext>
            </p:extLst>
          </p:nvPr>
        </p:nvGraphicFramePr>
        <p:xfrm>
          <a:off x="457200" y="2060575"/>
          <a:ext cx="8229600" cy="3459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/>
                <a:gridCol w="7715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l-GR" sz="3600" b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Σημερινή κατάσταση</a:t>
                      </a:r>
                      <a:endParaRPr lang="el-GR" sz="36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268 ηλεκτρονικές αιτήσεις &amp; 268 φάκελοι με δικαιολογητικά.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173713">
                <a:tc>
                  <a:txBody>
                    <a:bodyPr/>
                    <a:lstStyle/>
                    <a:p>
                      <a:pPr algn="l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Σύνταξη πίνακα κατάταξης με βάση τα</a:t>
                      </a:r>
                      <a:r>
                        <a:rPr lang="el-GR" sz="3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δηλω-θέντα στοιχεία.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Έλεγχος μέχρις ότου επιλεγεί</a:t>
                      </a:r>
                      <a:r>
                        <a:rPr lang="el-GR" sz="3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κάποιος/α</a:t>
                      </a:r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26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760299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l-GR" sz="3600" dirty="0" smtClean="0"/>
              <a:t>Παράδειγμα: Προκήρυξη 3Κ/2017</a:t>
            </a:r>
            <a:br>
              <a:rPr lang="el-GR" sz="3600" dirty="0" smtClean="0"/>
            </a:br>
            <a:r>
              <a:rPr lang="el-GR" sz="2800" dirty="0"/>
              <a:t>[</a:t>
            </a:r>
            <a:r>
              <a:rPr lang="el-GR" sz="2800" dirty="0" smtClean="0"/>
              <a:t>μία θέση ΥΕ στην ΕΛ.ΣΤΑΤ – 268 υποψήφιοι]</a:t>
            </a:r>
            <a:endParaRPr lang="el-G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3041509"/>
              </p:ext>
            </p:extLst>
          </p:nvPr>
        </p:nvGraphicFramePr>
        <p:xfrm>
          <a:off x="251520" y="1484785"/>
          <a:ext cx="8640960" cy="4810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112"/>
                <a:gridCol w="8100848"/>
              </a:tblGrid>
              <a:tr h="700855">
                <a:tc gridSpan="2">
                  <a:txBody>
                    <a:bodyPr/>
                    <a:lstStyle/>
                    <a:p>
                      <a:pPr algn="ctr"/>
                      <a:r>
                        <a:rPr lang="el-GR" sz="3600" b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Με αυτοαξιολόγηση</a:t>
                      </a:r>
                      <a:endParaRPr lang="el-GR" sz="36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l-G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168090">
                <a:tc>
                  <a:txBody>
                    <a:bodyPr/>
                    <a:lstStyle/>
                    <a:p>
                      <a:pPr algn="l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268 ηλεκτρονικές αιτήσεις &amp; 0 φάκελοι με δι-καιολογητικά.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168090">
                <a:tc>
                  <a:txBody>
                    <a:bodyPr/>
                    <a:lstStyle/>
                    <a:p>
                      <a:pPr algn="l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Σύνταξη πίνακα κατάταξης με βάση τις</a:t>
                      </a:r>
                      <a:r>
                        <a:rPr lang="el-GR" sz="3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δηλω-θείσες βαθμολογίες.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139428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Πρόσκληση – μόνο - των 5 (;) πρώτων να απο-στείλουν τα δικαιολογητικά τους για έλεγχο !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634106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3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Έλεγχος μέχρις ότου επιλεγεί κάποιος/α.</a:t>
                      </a:r>
                      <a:endParaRPr lang="el-GR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27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619581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altLang="el-GR" sz="3600" u="sng" dirty="0" smtClean="0"/>
              <a:t>Δύο ερωτήματα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18457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altLang="el-GR" sz="3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Ερώτημα 1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 Επιλέγονται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οι πιο κατάλληλοι;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Αυτοί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που θα καλύψουν κατά τον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καλύτερο δυνατό τρόπο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τις ανάγκες του φορέα;</a:t>
            </a:r>
          </a:p>
          <a:p>
            <a:pPr marL="0" indent="0" algn="ctr">
              <a:buNone/>
            </a:pPr>
            <a:r>
              <a:rPr lang="el-GR" sz="4000" b="1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;  ;  ;  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3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428402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altLang="el-GR" sz="3600" u="sng" dirty="0" smtClean="0"/>
              <a:t>Δύο ερωτήματα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18457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altLang="el-GR" sz="3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Ερώτημα 1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 Επιλέγονται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οι πιο κατάλληλοι; 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Αυτοί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που θα καλύψουν κατά τον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καλύτερο δυνατό τρόπο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τις ανάγκες του φορέα;</a:t>
            </a:r>
          </a:p>
          <a:p>
            <a:pPr marL="0" indent="0" algn="ctr">
              <a:buNone/>
            </a:pPr>
            <a:r>
              <a:rPr lang="el-GR" sz="4000" b="1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;  ;  ;  ;</a:t>
            </a:r>
          </a:p>
          <a:p>
            <a:pPr marL="0" indent="0">
              <a:buNone/>
            </a:pPr>
            <a:endParaRPr lang="el-GR" sz="1800" u="sng" dirty="0" smtClean="0">
              <a:solidFill>
                <a:srgbClr val="0000FF"/>
              </a:solidFill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600" u="sng" dirty="0" smtClean="0">
                <a:solidFill>
                  <a:srgbClr val="0000FF"/>
                </a:solidFill>
                <a:latin typeface="+mj-lt"/>
                <a:cs typeface="Calibri" panose="020F0502020204030204" pitchFamily="34" charset="0"/>
              </a:rPr>
              <a:t>Σκέψη</a:t>
            </a:r>
            <a:r>
              <a:rPr lang="el-GR" sz="3600" dirty="0" smtClean="0">
                <a:solidFill>
                  <a:srgbClr val="0000FF"/>
                </a:solidFill>
                <a:latin typeface="+mj-lt"/>
                <a:cs typeface="Calibri" panose="020F0502020204030204" pitchFamily="34" charset="0"/>
              </a:rPr>
              <a:t> ...</a:t>
            </a:r>
          </a:p>
          <a:p>
            <a:pPr marL="0" indent="0">
              <a:buNone/>
            </a:pP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Μήπως είναι σκόπιμο να αναζητηθεί ανά-δραση από τους φορείς μέσω σωστά σχε-διασμένης έρευνας πεδίου ;</a:t>
            </a:r>
            <a:endParaRPr lang="el-GR" sz="34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4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84498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352928" cy="5832648"/>
          </a:xfrm>
        </p:spPr>
        <p:txBody>
          <a:bodyPr/>
          <a:lstStyle/>
          <a:p>
            <a:pPr marL="0" indent="0" eaLnBrk="1" hangingPunct="1">
              <a:spcAft>
                <a:spcPts val="1200"/>
              </a:spcAft>
              <a:buNone/>
            </a:pPr>
            <a:r>
              <a:rPr lang="el-GR" altLang="el-GR" sz="3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Ερώτημα 1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 Επιλέγονται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οι πιο κατάλληλοι;  Αυτοί που θα καλύψουν κατά τον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καλύτερο δυνατό τρόπο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τις ανάγκες του φορέα;</a:t>
            </a: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Κατά </a:t>
            </a:r>
            <a:r>
              <a:rPr lang="el-GR" altLang="el-GR" dirty="0">
                <a:latin typeface="Calibri" panose="020F0502020204030204" pitchFamily="34" charset="0"/>
                <a:cs typeface="Calibri" panose="020F0502020204030204" pitchFamily="34" charset="0"/>
              </a:rPr>
              <a:t>τη γνώμη μου </a:t>
            </a:r>
            <a:r>
              <a:rPr lang="el-GR" altLang="el-G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όχι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  Για τρεις λόγους:</a:t>
            </a:r>
          </a:p>
          <a:p>
            <a:pPr marL="0" indent="0" eaLnBrk="1" hangingPunct="1">
              <a:spcAft>
                <a:spcPts val="0"/>
              </a:spcAft>
              <a:buNone/>
            </a:pPr>
            <a:endParaRPr lang="el-GR" altLang="el-G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el-GR" altLang="el-GR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Επειδή </a:t>
            </a:r>
            <a:r>
              <a:rPr lang="el-GR" altLang="el-G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αντικείμενο των προκηρυσσόμενων θέσεων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δεν </a:t>
            </a:r>
            <a:r>
              <a:rPr lang="el-GR" altLang="el-G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έχει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αποφασιστεί </a:t>
            </a:r>
            <a:r>
              <a:rPr lang="el-GR" altLang="el-G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από τους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φορείς.</a:t>
            </a: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l-GR" altLang="el-GR" dirty="0">
                <a:latin typeface="Calibri" panose="020F0502020204030204" pitchFamily="34" charset="0"/>
                <a:cs typeface="Calibri" panose="020F0502020204030204" pitchFamily="34" charset="0"/>
              </a:rPr>
              <a:t>έχουν απλά αποφασιστεί οι κλάδοι (οι ειδικότη-τες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)]</a:t>
            </a:r>
            <a:endParaRPr lang="el-GR" alt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5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37387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352928" cy="5832648"/>
          </a:xfrm>
        </p:spPr>
        <p:txBody>
          <a:bodyPr/>
          <a:lstStyle/>
          <a:p>
            <a:pPr marL="0" indent="0" eaLnBrk="1" hangingPunct="1">
              <a:spcAft>
                <a:spcPts val="1200"/>
              </a:spcAft>
              <a:buNone/>
            </a:pPr>
            <a:r>
              <a:rPr lang="el-GR" altLang="el-GR" sz="3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Ερώτημα 1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 Επιλέγονται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οι πιο κατάλληλοι;  Αυτοί που θα καλύψουν κατά τον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καλύτερο δυνατό τρόπο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τις ανάγκες του φορέα;</a:t>
            </a: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Κατά </a:t>
            </a:r>
            <a:r>
              <a:rPr lang="el-GR" altLang="el-GR" dirty="0">
                <a:latin typeface="Calibri" panose="020F0502020204030204" pitchFamily="34" charset="0"/>
                <a:cs typeface="Calibri" panose="020F0502020204030204" pitchFamily="34" charset="0"/>
              </a:rPr>
              <a:t>τη γνώμη μου </a:t>
            </a:r>
            <a:r>
              <a:rPr lang="el-GR" altLang="el-G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όχι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  Για τρεις λόγους:</a:t>
            </a:r>
          </a:p>
          <a:p>
            <a:pPr marL="0" indent="0" eaLnBrk="1" hangingPunct="1">
              <a:spcAft>
                <a:spcPts val="0"/>
              </a:spcAft>
              <a:buNone/>
            </a:pPr>
            <a:endParaRPr lang="el-GR" altLang="el-G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β)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Επειδή </a:t>
            </a:r>
            <a:r>
              <a:rPr lang="el-GR" altLang="el-G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αντικείμενο των προκηρυσσόμενων θέσεων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έχει μεν (ή ενδέχεται να έχει) αποφασι-στεί </a:t>
            </a:r>
            <a:r>
              <a:rPr lang="el-GR" altLang="el-G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από τους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φορείς αλλά δεν έχει γνωστοποιη-θεί στο Α.Σ.Ε.Π. ή δεν έχει ενδιαφερθεί το ΑΣΕΠ να το μάθει.</a:t>
            </a:r>
            <a:endParaRPr lang="el-GR" sz="4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6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82974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424936" cy="550547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l-GR" sz="1000" u="sng" dirty="0" smtClean="0">
              <a:solidFill>
                <a:srgbClr val="0000FF"/>
              </a:solidFill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l-GR" sz="3600" u="sng" dirty="0" smtClean="0">
                <a:solidFill>
                  <a:srgbClr val="0000FF"/>
                </a:solidFill>
                <a:latin typeface="+mj-lt"/>
              </a:rPr>
              <a:t>Σκέψη</a:t>
            </a:r>
            <a:r>
              <a:rPr lang="el-GR" sz="36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l-GR" sz="3600" dirty="0">
                <a:solidFill>
                  <a:srgbClr val="0000FF"/>
                </a:solidFill>
                <a:latin typeface="+mj-lt"/>
              </a:rPr>
              <a:t>...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34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Θάταν χρήσιμο να αποκτήσει πιο ουσιαστικό περιεχόμενο η παράγραφος «ΠΕΡΙΓΡΑΦΗ ΑΝ-ΤΙΚΕΙΜΕΝΟΥ ΘΕΣΕΩΝ» που έχει τελευταία προστεθεί στις προκηρύξεις (να μη θυμίζει διακήρυξη αριστείας του φορέα).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7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8333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352928" cy="5832648"/>
          </a:xfrm>
        </p:spPr>
        <p:txBody>
          <a:bodyPr/>
          <a:lstStyle/>
          <a:p>
            <a:pPr marL="0" indent="0" eaLnBrk="1" hangingPunct="1">
              <a:spcAft>
                <a:spcPts val="1200"/>
              </a:spcAft>
              <a:buNone/>
            </a:pPr>
            <a:r>
              <a:rPr lang="el-GR" altLang="el-GR" sz="3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Ερώτημα 1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 Επιλέγονται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οι πιο κατάλληλοι;  Αυτοί που θα καλύψουν κατά τον </a:t>
            </a:r>
            <a:r>
              <a:rPr lang="el-GR" alt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καλύτερο δυνατό τρόπο </a:t>
            </a:r>
            <a:r>
              <a:rPr lang="el-GR" alt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τις ανάγκες του φορέα;</a:t>
            </a: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Κατά </a:t>
            </a:r>
            <a:r>
              <a:rPr lang="el-GR" altLang="el-GR" dirty="0">
                <a:latin typeface="Calibri" panose="020F0502020204030204" pitchFamily="34" charset="0"/>
                <a:cs typeface="Calibri" panose="020F0502020204030204" pitchFamily="34" charset="0"/>
              </a:rPr>
              <a:t>τη γνώμη μου </a:t>
            </a:r>
            <a:r>
              <a:rPr lang="el-GR" altLang="el-G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όχι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Για τρεις λόγους:</a:t>
            </a:r>
          </a:p>
          <a:p>
            <a:pPr marL="0" indent="0" eaLnBrk="1" hangingPunct="1">
              <a:spcAft>
                <a:spcPts val="0"/>
              </a:spcAft>
              <a:buNone/>
            </a:pPr>
            <a:endParaRPr lang="el-GR" altLang="el-G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el-GR" altLang="el-GR" dirty="0">
                <a:latin typeface="Calibri" panose="020F0502020204030204" pitchFamily="34" charset="0"/>
                <a:cs typeface="Calibri" panose="020F0502020204030204" pitchFamily="34" charset="0"/>
              </a:rPr>
              <a:t>γ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Επειδή </a:t>
            </a:r>
            <a:r>
              <a:rPr lang="el-GR" altLang="el-G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αντικείμενο των προκηρυσσόμενων θέσεων </a:t>
            </a:r>
            <a:r>
              <a:rPr lang="el-GR" altLang="el-G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έχει μεν γνωστοποιηθεί στο Α.Σ.Ε.Π. αλ-λά δε λαμβάνεται υπόψη κατά το σχεδιασμό του πακέτου εξέτασης. </a:t>
            </a:r>
            <a:endParaRPr lang="el-GR" sz="4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8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393818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16561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sz="3200" u="sng" dirty="0" smtClean="0"/>
              <a:t>Α. Διαδικασία επιλογής με γραπτό διαγωνισμό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800" dirty="0" smtClean="0"/>
              <a:t>(προκηρύξεις 2Π/2008 και 3Π/2008 εκπαιδευτικών)</a:t>
            </a:r>
            <a:endParaRPr lang="el-G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9347284"/>
              </p:ext>
            </p:extLst>
          </p:nvPr>
        </p:nvGraphicFramePr>
        <p:xfrm>
          <a:off x="755576" y="2420888"/>
          <a:ext cx="7632848" cy="3549392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464495"/>
                <a:gridCol w="3168353"/>
              </a:tblGrid>
              <a:tr h="1774696">
                <a:tc>
                  <a:txBody>
                    <a:bodyPr/>
                    <a:lstStyle/>
                    <a:p>
                      <a:endParaRPr lang="el-GR" sz="1400" dirty="0" smtClean="0"/>
                    </a:p>
                    <a:p>
                      <a:r>
                        <a:rPr lang="el-GR" sz="3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Αριθμός  κλάδων (ειδικοτήτων)</a:t>
                      </a:r>
                      <a:endParaRPr lang="el-GR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29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/>
                      <a:r>
                        <a:rPr lang="el-GR" sz="3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  <a:p>
                      <a:pPr algn="r"/>
                      <a:endParaRPr lang="el-GR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/>
                      <a:endParaRPr lang="el-GR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4696">
                <a:tc>
                  <a:txBody>
                    <a:bodyPr/>
                    <a:lstStyle/>
                    <a:p>
                      <a:r>
                        <a:rPr lang="el-GR" sz="3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Αριθμός θέσεων</a:t>
                      </a:r>
                    </a:p>
                    <a:p>
                      <a:endParaRPr lang="el-GR" sz="3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l-GR" sz="3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Αριθμός  υποψηφίων</a:t>
                      </a:r>
                      <a:endParaRPr lang="el-GR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4.721</a:t>
                      </a:r>
                    </a:p>
                    <a:p>
                      <a:pPr algn="r"/>
                      <a:endParaRPr lang="el-GR" sz="3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/>
                      <a:r>
                        <a:rPr lang="el-GR" sz="3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72.865</a:t>
                      </a:r>
                      <a:endParaRPr lang="el-GR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ED0F2-BD22-48B3-95D0-C7B572D6F027}" type="slidenum">
              <a:rPr lang="en-GB" altLang="el-GR" smtClean="0"/>
              <a:pPr>
                <a:defRPr/>
              </a:pPr>
              <a:t>9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xmlns="" val="28290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1081</Words>
  <Application>Microsoft Office PowerPoint</Application>
  <PresentationFormat>Προβολή στην οθόνη (4:3)</PresentationFormat>
  <Paragraphs>253</Paragraphs>
  <Slides>27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Default Design</vt:lpstr>
      <vt:lpstr>Α.Σ.Ε.Π.</vt:lpstr>
      <vt:lpstr>Πώς γίνεται η επιλογή;</vt:lpstr>
      <vt:lpstr>Δύο ερωτήματα</vt:lpstr>
      <vt:lpstr>Δύο ερωτήματα</vt:lpstr>
      <vt:lpstr>Διαφάνεια 5</vt:lpstr>
      <vt:lpstr>Διαφάνεια 6</vt:lpstr>
      <vt:lpstr>Διαφάνεια 7</vt:lpstr>
      <vt:lpstr>Διαφάνεια 8</vt:lpstr>
      <vt:lpstr>Α. Διαδικασία επιλογής με γραπτό διαγωνισμό (προκηρύξεις 2Π/2008 και 3Π/2008 εκπαιδευτικών)</vt:lpstr>
      <vt:lpstr>ΚΛΑΔΟΣ  ΦΙΛΟΛΟΓΩΝ</vt:lpstr>
      <vt:lpstr>ΚΛΑΔΟΣ  ΒΙΟΛΟΓΩΝ</vt:lpstr>
      <vt:lpstr>ΚΛΑΔΟΣ  ΦΙΛΟΛΟΓΩΝ</vt:lpstr>
      <vt:lpstr>ΟΛΩΝ  ΤΩΝ  ΚΛΑΔΩΝ</vt:lpstr>
      <vt:lpstr>ΚΛΑΔΟΣ  ΘΕΟΛΟΓΩΝ</vt:lpstr>
      <vt:lpstr>Α. Διαδικασία επιλογής με γραπτό  διαγωνισμό</vt:lpstr>
      <vt:lpstr>Διαφάνεια 16</vt:lpstr>
      <vt:lpstr>Διαφάνεια 17</vt:lpstr>
      <vt:lpstr>Β. Διαδικασία επιλογής με μοριοδότηση προσόντων</vt:lpstr>
      <vt:lpstr>Διαφάνεια 19</vt:lpstr>
      <vt:lpstr>Διαφάνεια 20</vt:lpstr>
      <vt:lpstr>Διαδικασία επιλογής με μοριοδότηση προσόντων (Προκηρύξεις 1Κ/2017 μέχρι και 12Κ/2017)</vt:lpstr>
      <vt:lpstr>Τι προβλέπουν οι προκηρύξεις ;</vt:lpstr>
      <vt:lpstr>Διαδικασία επιλογής με μοριοδότηση προσόντων (Προκηρύξεις 1Κ/2017 μέχρι και 12Κ/2017)</vt:lpstr>
      <vt:lpstr>Διαδικασία επιλογής με μοριοδότηση προσόντων (Προκηρύξεις 1Κ/2017 μέχρι και 12Κ/2017)</vt:lpstr>
      <vt:lpstr>Διαφάνεια 25</vt:lpstr>
      <vt:lpstr>Παράδειγμα: Προκήρυξη 3Κ/2017 [μία θέση ΥΕ στην ΕΛ.ΣΤΑΤ – 268 υποψήφιοι]</vt:lpstr>
      <vt:lpstr>Παράδειγμα: Προκήρυξη 3Κ/2017 [μία θέση ΥΕ στην ΕΛ.ΣΤΑΤ – 268 υποψήφιοι]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ΣΥΝΕΔΡΙΟ ΑΣΕΠ</dc:title>
  <dc:creator>COSMETATOS</dc:creator>
  <cp:lastModifiedBy>user</cp:lastModifiedBy>
  <cp:revision>143</cp:revision>
  <cp:lastPrinted>2017-11-05T20:13:47Z</cp:lastPrinted>
  <dcterms:created xsi:type="dcterms:W3CDTF">2004-06-01T17:06:51Z</dcterms:created>
  <dcterms:modified xsi:type="dcterms:W3CDTF">2017-11-08T08:31:23Z</dcterms:modified>
</cp:coreProperties>
</file>