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6" r:id="rId4"/>
    <p:sldId id="260" r:id="rId5"/>
    <p:sldId id="261" r:id="rId6"/>
    <p:sldId id="262" r:id="rId7"/>
    <p:sldId id="263" r:id="rId8"/>
    <p:sldId id="264" r:id="rId9"/>
    <p:sldId id="268" r:id="rId10"/>
    <p:sldId id="265" r:id="rId11"/>
    <p:sldId id="267" r:id="rId12"/>
    <p:sldId id="269" r:id="rId13"/>
    <p:sldId id="271" r:id="rId14"/>
    <p:sldId id="272" r:id="rId15"/>
    <p:sldId id="273" r:id="rId16"/>
    <p:sldId id="274"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C3357A50-DBB5-4450-98F4-760A838F0F31}">
          <p14:sldIdLst>
            <p14:sldId id="258"/>
          </p14:sldIdLst>
        </p14:section>
        <p14:section name="Untitled Section" id="{1C0EAF49-0484-4B77-B19C-167DE4BB0D8B}">
          <p14:sldIdLst>
            <p14:sldId id="259"/>
            <p14:sldId id="266"/>
            <p14:sldId id="260"/>
            <p14:sldId id="261"/>
            <p14:sldId id="262"/>
            <p14:sldId id="263"/>
            <p14:sldId id="264"/>
            <p14:sldId id="268"/>
            <p14:sldId id="265"/>
            <p14:sldId id="267"/>
            <p14:sldId id="269"/>
            <p14:sldId id="271"/>
            <p14:sldId id="272"/>
            <p14:sldId id="273"/>
            <p14:sldId id="274"/>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033" autoAdjust="0"/>
  </p:normalViewPr>
  <p:slideViewPr>
    <p:cSldViewPr snapToGrid="0">
      <p:cViewPr varScale="1">
        <p:scale>
          <a:sx n="80" d="100"/>
          <a:sy n="80" d="100"/>
        </p:scale>
        <p:origin x="-84" y="-7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A0856D8F-91EE-4453-95A4-0BDB849B05F6}" type="datetimeFigureOut">
              <a:rPr lang="el-GR" smtClean="0"/>
              <a:pPr/>
              <a:t>8/12/2017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2210485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0856D8F-91EE-4453-95A4-0BDB849B05F6}" type="datetimeFigureOut">
              <a:rPr lang="el-GR" smtClean="0"/>
              <a:pPr/>
              <a:t>8/12/2017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2519977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0856D8F-91EE-4453-95A4-0BDB849B05F6}" type="datetimeFigureOut">
              <a:rPr lang="el-GR" smtClean="0"/>
              <a:pPr/>
              <a:t>8/12/2017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26959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0856D8F-91EE-4453-95A4-0BDB849B05F6}" type="datetimeFigureOut">
              <a:rPr lang="el-GR" smtClean="0"/>
              <a:pPr/>
              <a:t>8/12/2017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3798936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A0856D8F-91EE-4453-95A4-0BDB849B05F6}" type="datetimeFigureOut">
              <a:rPr lang="el-GR" smtClean="0"/>
              <a:pPr/>
              <a:t>8/12/2017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1806551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A0856D8F-91EE-4453-95A4-0BDB849B05F6}" type="datetimeFigureOut">
              <a:rPr lang="el-GR" smtClean="0"/>
              <a:pPr/>
              <a:t>8/12/2017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965415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A0856D8F-91EE-4453-95A4-0BDB849B05F6}" type="datetimeFigureOut">
              <a:rPr lang="el-GR" smtClean="0"/>
              <a:pPr/>
              <a:t>8/12/2017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197876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A0856D8F-91EE-4453-95A4-0BDB849B05F6}" type="datetimeFigureOut">
              <a:rPr lang="el-GR" smtClean="0"/>
              <a:pPr/>
              <a:t>8/12/2017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256271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56D8F-91EE-4453-95A4-0BDB849B05F6}" type="datetimeFigureOut">
              <a:rPr lang="el-GR" smtClean="0"/>
              <a:pPr/>
              <a:t>8/12/2017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825614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A0856D8F-91EE-4453-95A4-0BDB849B05F6}" type="datetimeFigureOut">
              <a:rPr lang="el-GR" smtClean="0"/>
              <a:pPr/>
              <a:t>8/12/2017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103454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A0856D8F-91EE-4453-95A4-0BDB849B05F6}" type="datetimeFigureOut">
              <a:rPr lang="el-GR" smtClean="0"/>
              <a:pPr/>
              <a:t>8/12/2017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194071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56D8F-91EE-4453-95A4-0BDB849B05F6}" type="datetimeFigureOut">
              <a:rPr lang="el-GR" smtClean="0"/>
              <a:pPr/>
              <a:t>8/12/2017</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D4B7E-D627-4C48-880E-45C4E487A6A5}" type="slidenum">
              <a:rPr lang="el-GR" smtClean="0"/>
              <a:pPr/>
              <a:t>‹#›</a:t>
            </a:fld>
            <a:endParaRPr lang="el-GR"/>
          </a:p>
        </p:txBody>
      </p:sp>
    </p:spTree>
    <p:extLst>
      <p:ext uri="{BB962C8B-B14F-4D97-AF65-F5344CB8AC3E}">
        <p14:creationId xmlns="" xmlns:p14="http://schemas.microsoft.com/office/powerpoint/2010/main" val="229615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l-GR" b="1" cap="small" dirty="0"/>
              <a:t>συνηγορία </a:t>
            </a:r>
            <a:r>
              <a:rPr lang="el-GR" b="1" cap="small" dirty="0" err="1"/>
              <a:t>υπερ</a:t>
            </a:r>
            <a:r>
              <a:rPr lang="el-GR" b="1" cap="small" dirty="0"/>
              <a:t> της  σχετικής  </a:t>
            </a:r>
            <a:r>
              <a:rPr lang="el-GR" b="1" cap="small" dirty="0" err="1"/>
              <a:t>απονομικοποίησης</a:t>
            </a:r>
            <a:r>
              <a:rPr lang="el-GR" b="1" cap="small" dirty="0"/>
              <a:t> μιας </a:t>
            </a:r>
            <a:r>
              <a:rPr lang="el-GR" b="1" cap="small" dirty="0" err="1"/>
              <a:t>υπερμετρα</a:t>
            </a:r>
            <a:r>
              <a:rPr lang="el-GR" b="1" cap="small" dirty="0"/>
              <a:t> </a:t>
            </a:r>
            <a:r>
              <a:rPr lang="el-GR" b="1" cap="small" dirty="0" err="1"/>
              <a:t>εκνομικευμένης</a:t>
            </a:r>
            <a:r>
              <a:rPr lang="el-GR" b="1" cap="small" dirty="0"/>
              <a:t>  διοικητικής οργάνωσης και δράσης</a:t>
            </a:r>
            <a:endParaRPr lang="en-US" b="1" dirty="0"/>
          </a:p>
        </p:txBody>
      </p:sp>
      <p:sp>
        <p:nvSpPr>
          <p:cNvPr id="5" name="Content Placeholder 4"/>
          <p:cNvSpPr>
            <a:spLocks noGrp="1"/>
          </p:cNvSpPr>
          <p:nvPr>
            <p:ph idx="1"/>
          </p:nvPr>
        </p:nvSpPr>
        <p:spPr>
          <a:xfrm>
            <a:off x="838200" y="1950316"/>
            <a:ext cx="10515600" cy="4351338"/>
          </a:xfrm>
        </p:spPr>
        <p:txBody>
          <a:bodyPr>
            <a:normAutofit lnSpcReduction="10000"/>
          </a:bodyPr>
          <a:lstStyle/>
          <a:p>
            <a:pPr marL="0" indent="0">
              <a:buNone/>
            </a:pPr>
            <a:endParaRPr lang="el-GR" b="1" i="1" u="sng" dirty="0"/>
          </a:p>
          <a:p>
            <a:pPr marL="0" indent="0">
              <a:buNone/>
            </a:pPr>
            <a:r>
              <a:rPr lang="el-GR" b="1" i="1" u="sng" dirty="0"/>
              <a:t>(</a:t>
            </a:r>
            <a:r>
              <a:rPr lang="el-GR" b="1" i="1" dirty="0"/>
              <a:t>Προτάσεις για τον απεγκλωβισμό τους από τον  ιστό   του νομοθετικού πληθωρισμού  και του νομικού φορμαλισμού)</a:t>
            </a:r>
            <a:r>
              <a:rPr lang="el-GR" b="1" i="1" u="sng" dirty="0"/>
              <a:t> </a:t>
            </a:r>
          </a:p>
          <a:p>
            <a:pPr marL="0" indent="0" algn="ctr">
              <a:buNone/>
            </a:pPr>
            <a:r>
              <a:rPr lang="el-GR" sz="3200" b="1" i="1" u="sng" cap="small" dirty="0">
                <a:solidFill>
                  <a:srgbClr val="FF0000"/>
                </a:solidFill>
              </a:rPr>
              <a:t>Για μια ευέλικτη, αποδοτική και αποτελεσματική </a:t>
            </a:r>
            <a:r>
              <a:rPr lang="el-GR" sz="3200" b="1" i="1" u="sng" cap="small" dirty="0" smtClean="0">
                <a:solidFill>
                  <a:srgbClr val="FF0000"/>
                </a:solidFill>
              </a:rPr>
              <a:t>δημόσια </a:t>
            </a:r>
            <a:r>
              <a:rPr lang="el-GR" sz="3200" b="1" i="1" u="sng" cap="small" dirty="0">
                <a:solidFill>
                  <a:srgbClr val="FF0000"/>
                </a:solidFill>
              </a:rPr>
              <a:t>διοίκη</a:t>
            </a:r>
            <a:r>
              <a:rPr lang="el-GR" sz="3200" b="1" i="1" u="sng" dirty="0">
                <a:solidFill>
                  <a:srgbClr val="FF0000"/>
                </a:solidFill>
              </a:rPr>
              <a:t>ση) </a:t>
            </a:r>
            <a:endParaRPr lang="en-US" sz="3200" dirty="0">
              <a:solidFill>
                <a:srgbClr val="FF0000"/>
              </a:solidFill>
            </a:endParaRPr>
          </a:p>
          <a:p>
            <a:pPr algn="ctr"/>
            <a:endParaRPr lang="el-GR" sz="3200" b="1" u="sng" dirty="0">
              <a:solidFill>
                <a:srgbClr val="FF0000"/>
              </a:solidFill>
            </a:endParaRPr>
          </a:p>
          <a:p>
            <a:pPr algn="r"/>
            <a:r>
              <a:rPr lang="el-GR" b="1" u="sng" dirty="0"/>
              <a:t>Του Αντώνη </a:t>
            </a:r>
            <a:r>
              <a:rPr lang="el-GR" b="1" u="sng" dirty="0" err="1"/>
              <a:t>Μανιτάκη</a:t>
            </a:r>
            <a:endParaRPr lang="el-GR" b="1" u="sng" dirty="0"/>
          </a:p>
          <a:p>
            <a:pPr algn="r"/>
            <a:r>
              <a:rPr lang="el-GR" dirty="0"/>
              <a:t>Ομότιμου καθηγητή Συνταγματικού Δικαίου Α.Π.Θ.</a:t>
            </a:r>
            <a:endParaRPr lang="en-US" dirty="0"/>
          </a:p>
          <a:p>
            <a:pPr algn="r"/>
            <a:r>
              <a:rPr lang="el-GR" dirty="0"/>
              <a:t>Πρώην Υπουργού Εσωτερικών και Διοικητικής </a:t>
            </a:r>
            <a:r>
              <a:rPr lang="el-GR" dirty="0" err="1"/>
              <a:t>Μεταρρύμισης</a:t>
            </a:r>
            <a:r>
              <a:rPr lang="el-GR" b="1" u="sng" dirty="0"/>
              <a:t> </a:t>
            </a:r>
            <a:endParaRPr lang="en-US" dirty="0"/>
          </a:p>
        </p:txBody>
      </p:sp>
    </p:spTree>
    <p:extLst>
      <p:ext uri="{BB962C8B-B14F-4D97-AF65-F5344CB8AC3E}">
        <p14:creationId xmlns="" xmlns:p14="http://schemas.microsoft.com/office/powerpoint/2010/main" val="2165229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1377" y="814038"/>
            <a:ext cx="10192214" cy="3016210"/>
          </a:xfrm>
          <a:prstGeom prst="rect">
            <a:avLst/>
          </a:prstGeom>
        </p:spPr>
        <p:txBody>
          <a:bodyPr wrap="square">
            <a:spAutoFit/>
          </a:bodyPr>
          <a:lstStyle/>
          <a:p>
            <a:pPr marR="36195" algn="just">
              <a:spcBef>
                <a:spcPts val="600"/>
              </a:spcBef>
              <a:spcAft>
                <a:spcPts val="600"/>
              </a:spcAft>
            </a:pPr>
            <a:r>
              <a:rPr lang="el-GR" sz="3200" b="1" i="1" dirty="0">
                <a:latin typeface="Book Antiqua" panose="02040602050305030304" pitchFamily="18" charset="0"/>
              </a:rPr>
              <a:t>7) </a:t>
            </a:r>
            <a:r>
              <a:rPr lang="el-GR" sz="3600" b="1" i="1" dirty="0">
                <a:latin typeface="Garamond" panose="02020404030301010803" pitchFamily="18" charset="0"/>
              </a:rPr>
              <a:t>Ευέλικτη και αποτελεσματική δημόσια διοίκηση χρειάζεται  απαραίτητα «</a:t>
            </a:r>
            <a:r>
              <a:rPr lang="el-GR" sz="3600" b="1" i="1" dirty="0">
                <a:solidFill>
                  <a:srgbClr val="FF0000"/>
                </a:solidFill>
                <a:latin typeface="Garamond" panose="02020404030301010803" pitchFamily="18" charset="0"/>
              </a:rPr>
              <a:t>περιγραφές αποστολών» </a:t>
            </a:r>
            <a:r>
              <a:rPr lang="el-GR" sz="3600" b="1" i="1" dirty="0">
                <a:latin typeface="Garamond" panose="02020404030301010803" pitchFamily="18" charset="0"/>
              </a:rPr>
              <a:t>των διευθύνσεων και  «</a:t>
            </a:r>
            <a:r>
              <a:rPr lang="el-GR" sz="3600" b="1" i="1" dirty="0">
                <a:solidFill>
                  <a:srgbClr val="FF0000"/>
                </a:solidFill>
                <a:latin typeface="Garamond" panose="02020404030301010803" pitchFamily="18" charset="0"/>
              </a:rPr>
              <a:t>περιγράμματα θέσεων εργασίας» </a:t>
            </a:r>
            <a:r>
              <a:rPr lang="el-GR" sz="3600" b="1" i="1" dirty="0">
                <a:latin typeface="Garamond" panose="02020404030301010803" pitchFamily="18" charset="0"/>
              </a:rPr>
              <a:t>των δ. υπαλλήλων.  </a:t>
            </a:r>
          </a:p>
          <a:p>
            <a:pPr marR="36195" algn="just">
              <a:spcBef>
                <a:spcPts val="600"/>
              </a:spcBef>
              <a:spcAft>
                <a:spcPts val="600"/>
              </a:spcAft>
            </a:pPr>
            <a:r>
              <a:rPr lang="el-GR" sz="3600" b="1" i="1" dirty="0">
                <a:latin typeface="Garamond" panose="02020404030301010803" pitchFamily="18" charset="0"/>
              </a:rPr>
              <a:t>Και..</a:t>
            </a:r>
            <a:endParaRPr lang="en-US" sz="3600" b="1" dirty="0">
              <a:latin typeface="Garamond" panose="02020404030301010803" pitchFamily="18" charset="0"/>
            </a:endParaRPr>
          </a:p>
        </p:txBody>
      </p:sp>
    </p:spTree>
    <p:extLst>
      <p:ext uri="{BB962C8B-B14F-4D97-AF65-F5344CB8AC3E}">
        <p14:creationId xmlns="" xmlns:p14="http://schemas.microsoft.com/office/powerpoint/2010/main" val="3234591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182" y="2064327"/>
            <a:ext cx="9559635" cy="2554545"/>
          </a:xfrm>
          <a:prstGeom prst="rect">
            <a:avLst/>
          </a:prstGeom>
        </p:spPr>
        <p:txBody>
          <a:bodyPr wrap="square">
            <a:spAutoFit/>
          </a:bodyPr>
          <a:lstStyle/>
          <a:p>
            <a:pPr marR="36195" algn="just">
              <a:spcBef>
                <a:spcPts val="600"/>
              </a:spcBef>
              <a:spcAft>
                <a:spcPts val="600"/>
              </a:spcAft>
            </a:pPr>
            <a:r>
              <a:rPr lang="el-GR" sz="3200" b="1" i="1" dirty="0">
                <a:latin typeface="Book Antiqua" panose="02040602050305030304" pitchFamily="18" charset="0"/>
              </a:rPr>
              <a:t>8) Και… Οργανισμούς  των δημοσίων υπηρεσιών, μικρούς, λιτούς και περιεκτικούς και όχι όπως είναι σήμερα: ένα ανελαστικό, χαοτικό σύμπλεγμα «προσωπικών» αρμοδιοτήτων των δημοσίων υπαλλήλων.  </a:t>
            </a:r>
            <a:endParaRPr lang="en-US" sz="3200" b="1" dirty="0">
              <a:latin typeface="Book Antiqua" panose="02040602050305030304" pitchFamily="18" charset="0"/>
            </a:endParaRPr>
          </a:p>
        </p:txBody>
      </p:sp>
    </p:spTree>
    <p:extLst>
      <p:ext uri="{BB962C8B-B14F-4D97-AF65-F5344CB8AC3E}">
        <p14:creationId xmlns="" xmlns:p14="http://schemas.microsoft.com/office/powerpoint/2010/main" val="2175974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2496" y="1197864"/>
            <a:ext cx="8668512" cy="3046988"/>
          </a:xfrm>
          <a:prstGeom prst="rect">
            <a:avLst/>
          </a:prstGeom>
        </p:spPr>
        <p:txBody>
          <a:bodyPr wrap="square">
            <a:spAutoFit/>
          </a:bodyPr>
          <a:lstStyle/>
          <a:p>
            <a:pPr algn="just"/>
            <a:r>
              <a:rPr lang="el-GR" sz="3200" b="1" i="1" dirty="0">
                <a:latin typeface="Garamond" panose="02020404030301010803" pitchFamily="18" charset="0"/>
                <a:ea typeface="Times New Roman" panose="02020603050405020304" pitchFamily="18" charset="0"/>
                <a:cs typeface="Times New Roman" panose="02020603050405020304" pitchFamily="18" charset="0"/>
              </a:rPr>
              <a:t>9) Μα </a:t>
            </a:r>
            <a:r>
              <a:rPr lang="el-GR" sz="3200" b="1" i="1" dirty="0" err="1">
                <a:latin typeface="Garamond" panose="02020404030301010803" pitchFamily="18" charset="0"/>
                <a:ea typeface="Times New Roman" panose="02020603050405020304" pitchFamily="18" charset="0"/>
                <a:cs typeface="Times New Roman" panose="02020603050405020304" pitchFamily="18" charset="0"/>
              </a:rPr>
              <a:t>πρίν</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a:t>
            </a:r>
            <a:r>
              <a:rPr lang="el-GR" sz="3200" b="1" i="1" dirty="0" err="1">
                <a:latin typeface="Garamond" panose="02020404030301010803" pitchFamily="18" charset="0"/>
                <a:ea typeface="Times New Roman" panose="02020603050405020304" pitchFamily="18" charset="0"/>
                <a:cs typeface="Times New Roman" panose="02020603050405020304" pitchFamily="18" charset="0"/>
              </a:rPr>
              <a:t>απ΄όλα</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η  ελληνική δημόσια διοίκηση έχει ανάγκη από την οικοδόμηση «ικανοτήτων», από την διάπλαση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ικανών και όχι απλώς τυπικά προσοντούχων υπαλλήλων. Έχουμε πολλούς τυπικά προσοντούχους  </a:t>
            </a:r>
            <a:r>
              <a:rPr lang="el-GR" sz="3200" b="1" i="1" dirty="0" err="1">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δ.υ.</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 αλλά όχι πολλούς ικανούς και αποδοτικούς</a:t>
            </a:r>
            <a:endParaRPr lang="en-US" sz="3200" b="1" i="1" dirty="0">
              <a:solidFill>
                <a:srgbClr val="FF0000"/>
              </a:solidFill>
              <a:latin typeface="Garamond" panose="02020404030301010803" pitchFamily="18" charset="0"/>
            </a:endParaRPr>
          </a:p>
        </p:txBody>
      </p:sp>
    </p:spTree>
    <p:extLst>
      <p:ext uri="{BB962C8B-B14F-4D97-AF65-F5344CB8AC3E}">
        <p14:creationId xmlns="" xmlns:p14="http://schemas.microsoft.com/office/powerpoint/2010/main" val="584294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736" y="566928"/>
            <a:ext cx="9363456" cy="4755148"/>
          </a:xfrm>
          <a:prstGeom prst="rect">
            <a:avLst/>
          </a:prstGeom>
        </p:spPr>
        <p:txBody>
          <a:bodyPr wrap="square">
            <a:spAutoFit/>
          </a:bodyPr>
          <a:lstStyle/>
          <a:p>
            <a:pPr marL="107950" marR="36195" algn="just">
              <a:spcBef>
                <a:spcPts val="600"/>
              </a:spcBef>
              <a:spcAft>
                <a:spcPts val="0"/>
              </a:spcAft>
            </a:pPr>
            <a:r>
              <a:rPr lang="el-GR" sz="3200" b="1" i="1" dirty="0">
                <a:latin typeface="Garamond" panose="02020404030301010803" pitchFamily="18" charset="0"/>
                <a:ea typeface="Times New Roman" panose="02020603050405020304" pitchFamily="18" charset="0"/>
                <a:cs typeface="Times New Roman" panose="02020603050405020304" pitchFamily="18" charset="0"/>
              </a:rPr>
              <a:t>10) </a:t>
            </a:r>
            <a:r>
              <a:rPr lang="el-GR" sz="3200" b="1" i="1" u="sng"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Από την τυπική στην ουσιαστική </a:t>
            </a:r>
            <a:r>
              <a:rPr lang="el-GR" sz="3200" b="1" i="1" u="sng" dirty="0" smtClean="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ή ήπια νομιμότητα</a:t>
            </a:r>
            <a:r>
              <a:rPr lang="el-GR" sz="3200" b="1" i="1" dirty="0" smtClean="0">
                <a:latin typeface="Garamond" panose="02020404030301010803" pitchFamily="18" charset="0"/>
                <a:ea typeface="Times New Roman" panose="02020603050405020304" pitchFamily="18" charset="0"/>
                <a:cs typeface="Times New Roman" panose="02020603050405020304" pitchFamily="18" charset="0"/>
              </a:rPr>
              <a:t> </a:t>
            </a:r>
            <a:endParaRPr lang="el-GR" sz="3200" b="1" i="1" dirty="0">
              <a:latin typeface="Garamond" panose="02020404030301010803" pitchFamily="18" charset="0"/>
              <a:ea typeface="Times New Roman" panose="02020603050405020304" pitchFamily="18" charset="0"/>
              <a:cs typeface="Times New Roman" panose="02020603050405020304" pitchFamily="18" charset="0"/>
            </a:endParaRPr>
          </a:p>
          <a:p>
            <a:pPr marL="107950" marR="36195" algn="just">
              <a:spcBef>
                <a:spcPts val="600"/>
              </a:spcBef>
              <a:spcAft>
                <a:spcPts val="0"/>
              </a:spcAft>
            </a:pPr>
            <a:endParaRPr lang="el-GR" sz="3200" b="1" i="1" dirty="0" smtClean="0">
              <a:latin typeface="Garamond" panose="02020404030301010803" pitchFamily="18" charset="0"/>
              <a:ea typeface="Times New Roman" panose="02020603050405020304" pitchFamily="18" charset="0"/>
              <a:cs typeface="Times New Roman" panose="02020603050405020304" pitchFamily="18" charset="0"/>
            </a:endParaRPr>
          </a:p>
          <a:p>
            <a:pPr marL="107950" marR="36195" algn="just">
              <a:spcBef>
                <a:spcPts val="600"/>
              </a:spcBef>
              <a:spcAft>
                <a:spcPts val="0"/>
              </a:spcAft>
            </a:pPr>
            <a:r>
              <a:rPr lang="el-GR" sz="3200" b="1" i="1" dirty="0" smtClean="0">
                <a:latin typeface="Garamond" panose="02020404030301010803" pitchFamily="18" charset="0"/>
                <a:ea typeface="Times New Roman" panose="02020603050405020304" pitchFamily="18" charset="0"/>
                <a:cs typeface="Times New Roman" panose="02020603050405020304" pitchFamily="18" charset="0"/>
              </a:rPr>
              <a:t>α)</a:t>
            </a:r>
            <a:r>
              <a:rPr lang="el-GR" sz="3200" dirty="0"/>
              <a:t> </a:t>
            </a:r>
            <a:r>
              <a:rPr lang="el-GR" sz="3200" b="1" i="1" dirty="0" smtClean="0">
                <a:latin typeface="Garamond" panose="02020404030301010803" pitchFamily="18" charset="0"/>
                <a:ea typeface="Times New Roman" panose="02020603050405020304" pitchFamily="18" charset="0"/>
                <a:cs typeface="Times New Roman" panose="02020603050405020304" pitchFamily="18" charset="0"/>
              </a:rPr>
              <a:t>Η </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τήρηση της νομιμότητας είναι το απαραίτητο</a:t>
            </a:r>
          </a:p>
          <a:p>
            <a:pPr marL="107950" marR="36195" algn="just">
              <a:spcBef>
                <a:spcPts val="600"/>
              </a:spcBef>
              <a:spcAft>
                <a:spcPts val="0"/>
              </a:spcAft>
            </a:pPr>
            <a:r>
              <a:rPr lang="el-GR" sz="3200" b="1" i="1" dirty="0">
                <a:latin typeface="Garamond" panose="02020404030301010803" pitchFamily="18" charset="0"/>
                <a:ea typeface="Times New Roman" panose="02020603050405020304" pitchFamily="18" charset="0"/>
                <a:cs typeface="Times New Roman" panose="02020603050405020304" pitchFamily="18" charset="0"/>
              </a:rPr>
              <a:t>μέσο και όχι ο αυτοσκοπός της δημόσιας δράσης. Η  διοίκηση ναι μεν οργανώνεται  με βάση το νόμο και δρα πάντα στο πλαίσιο της νομιμότητας, εξυπηρετώντας ‘όμως αποτελεσματικά σκοπούς γενικότερου δημοσίου συμφέροντος, όπως  αποτυπώνονται στο Νόμο ή συνάγονται από αυτόν. </a:t>
            </a:r>
            <a:endParaRPr lang="en-US" sz="3200" b="1" dirty="0">
              <a:effectLst/>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97769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0976" y="658368"/>
            <a:ext cx="10094976" cy="4031873"/>
          </a:xfrm>
          <a:prstGeom prst="rect">
            <a:avLst/>
          </a:prstGeom>
        </p:spPr>
        <p:txBody>
          <a:bodyPr wrap="square">
            <a:spAutoFit/>
          </a:bodyPr>
          <a:lstStyle/>
          <a:p>
            <a:pPr algn="just"/>
            <a:r>
              <a:rPr lang="en-US" sz="3200" b="1" i="1" dirty="0" smtClean="0">
                <a:latin typeface="Garamond" panose="02020404030301010803" pitchFamily="18" charset="0"/>
                <a:ea typeface="Times New Roman" panose="02020603050405020304" pitchFamily="18" charset="0"/>
                <a:cs typeface="Times New Roman" panose="02020603050405020304" pitchFamily="18" charset="0"/>
              </a:rPr>
              <a:t>b)</a:t>
            </a:r>
            <a:r>
              <a:rPr lang="en-US" sz="3200" b="1" i="1" dirty="0">
                <a:latin typeface="Garamond" panose="02020404030301010803" pitchFamily="18" charset="0"/>
                <a:ea typeface="Times New Roman" panose="02020603050405020304" pitchFamily="18" charset="0"/>
                <a:cs typeface="Times New Roman" panose="02020603050405020304" pitchFamily="18" charset="0"/>
              </a:rPr>
              <a:t> </a:t>
            </a:r>
            <a:r>
              <a:rPr lang="el-GR" sz="3200" b="1" i="1" dirty="0">
                <a:latin typeface="Garamond" panose="02020404030301010803" pitchFamily="18" charset="0"/>
              </a:rPr>
              <a:t>Αυτό συνεπάγεται και μία διαφορετική πρόσληψη της διοικητικής νομιμότητας: </a:t>
            </a:r>
            <a:r>
              <a:rPr lang="el-GR" sz="3200" b="1" i="1" dirty="0" smtClean="0">
                <a:latin typeface="Garamond" panose="02020404030301010803" pitchFamily="18" charset="0"/>
              </a:rPr>
              <a:t>η διοικητική δράση κρίνεται και αξιολογείται νόμιμη όχι μόνον όταν είναι τυπικά σύμφωνη με το νόμο αλλά και όταν εξυπηρετεί αποτελεσματικά την δημόσια αποστολή της.  Νομιμότητα </a:t>
            </a:r>
            <a:r>
              <a:rPr lang="el-GR" sz="3200" b="1" i="1" dirty="0">
                <a:latin typeface="Garamond" panose="02020404030301010803" pitchFamily="18" charset="0"/>
              </a:rPr>
              <a:t>όχι μόνον ως προς την διαδικασία και τους τύπους, αλλά και ως προς τον δημόσιο </a:t>
            </a:r>
            <a:r>
              <a:rPr lang="el-GR" sz="3200" b="1" i="1" dirty="0" smtClean="0">
                <a:latin typeface="Garamond" panose="02020404030301010803" pitchFamily="18" charset="0"/>
              </a:rPr>
              <a:t>σκοπό. </a:t>
            </a:r>
            <a:r>
              <a:rPr lang="el-GR" sz="3200" i="1" dirty="0" smtClean="0"/>
              <a:t>. </a:t>
            </a:r>
            <a:r>
              <a:rPr lang="el-GR" sz="3200" dirty="0"/>
              <a:t> </a:t>
            </a:r>
            <a:endParaRPr lang="en-US" sz="3200" dirty="0"/>
          </a:p>
          <a:p>
            <a:pPr algn="just"/>
            <a:endParaRPr lang="en-US" sz="3200" b="1" i="1" dirty="0">
              <a:latin typeface="Garamond" panose="02020404030301010803" pitchFamily="18" charset="0"/>
            </a:endParaRPr>
          </a:p>
        </p:txBody>
      </p:sp>
    </p:spTree>
    <p:extLst>
      <p:ext uri="{BB962C8B-B14F-4D97-AF65-F5344CB8AC3E}">
        <p14:creationId xmlns="" xmlns:p14="http://schemas.microsoft.com/office/powerpoint/2010/main" val="3641707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112" y="758952"/>
            <a:ext cx="9372600" cy="3108543"/>
          </a:xfrm>
          <a:prstGeom prst="rect">
            <a:avLst/>
          </a:prstGeom>
        </p:spPr>
        <p:txBody>
          <a:bodyPr wrap="square">
            <a:spAutoFit/>
          </a:bodyPr>
          <a:lstStyle/>
          <a:p>
            <a:r>
              <a:rPr lang="el-GR" sz="2800" b="1" i="1" dirty="0" smtClean="0">
                <a:latin typeface="Garamond" panose="02020404030301010803" pitchFamily="18" charset="0"/>
              </a:rPr>
              <a:t>γ) Μια σύγχρονη και λειτουργική διοίκηση είναι αναγκασμένη, σήμερα, προκειμένου να πετύχει τους σκοπούς της  να δρα  </a:t>
            </a:r>
            <a:r>
              <a:rPr lang="el-GR" sz="2800" b="1" i="1" dirty="0">
                <a:latin typeface="Garamond" panose="02020404030301010803" pitchFamily="18" charset="0"/>
              </a:rPr>
              <a:t>με διακριτική ευχέρεια, να μπορεί να εκτιμά και να αξιολογεί και να χαρακτηρίζει, νομικά, πραγματικές καταστάσεις και να κρίνει και αποφασίζει σταθμίζοντας και εκτιμώντας κατά περίπτωση τις ειδικές και εξατομικευμένες περιστάσεις της κάθε υπόθεσης, υπό τον </a:t>
            </a:r>
            <a:r>
              <a:rPr lang="el-GR" sz="2800" b="1" i="1" dirty="0" smtClean="0">
                <a:latin typeface="Garamond" panose="02020404030301010803" pitchFamily="18" charset="0"/>
              </a:rPr>
              <a:t>έλεγχο,  πάντα, βέβαια, </a:t>
            </a:r>
            <a:r>
              <a:rPr lang="el-GR" sz="2800" b="1" i="1" dirty="0">
                <a:latin typeface="Garamond" panose="02020404030301010803" pitchFamily="18" charset="0"/>
              </a:rPr>
              <a:t>του δικαστή της νομιμότητας.  </a:t>
            </a:r>
            <a:endParaRPr lang="en-US" sz="2800" b="1" i="1" dirty="0">
              <a:latin typeface="Garamond" panose="02020404030301010803" pitchFamily="18" charset="0"/>
            </a:endParaRPr>
          </a:p>
        </p:txBody>
      </p:sp>
    </p:spTree>
    <p:extLst>
      <p:ext uri="{BB962C8B-B14F-4D97-AF65-F5344CB8AC3E}">
        <p14:creationId xmlns="" xmlns:p14="http://schemas.microsoft.com/office/powerpoint/2010/main" val="2736137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2688" y="557784"/>
            <a:ext cx="9665208" cy="3970318"/>
          </a:xfrm>
          <a:prstGeom prst="rect">
            <a:avLst/>
          </a:prstGeom>
        </p:spPr>
        <p:txBody>
          <a:bodyPr wrap="square">
            <a:spAutoFit/>
          </a:bodyPr>
          <a:lstStyle/>
          <a:p>
            <a:pPr algn="just"/>
            <a:r>
              <a:rPr lang="el-GR" sz="2800" b="1" i="1" dirty="0">
                <a:latin typeface="Garamond" panose="02020404030301010803" pitchFamily="18" charset="0"/>
              </a:rPr>
              <a:t>δ</a:t>
            </a:r>
            <a:r>
              <a:rPr lang="el-GR" sz="2800" b="1" i="1" dirty="0" smtClean="0">
                <a:latin typeface="Garamond" panose="02020404030301010803" pitchFamily="18" charset="0"/>
              </a:rPr>
              <a:t>)  Από την μεριά τους, ο  διοικητικός δικαστής ελέγχει, τελικά, τη νομιμότητα της διοικητικής δράσης προσφεύγοντας  </a:t>
            </a:r>
            <a:r>
              <a:rPr lang="el-GR" sz="2800" b="1" i="1" dirty="0">
                <a:latin typeface="Garamond" panose="02020404030301010803" pitchFamily="18" charset="0"/>
              </a:rPr>
              <a:t>στις ρήτρες και στις γενικές αρχές του διοικητικού δικαίου και κυρίως στις ρήτρες  του δημοσίου συμφέροντος και στην αρχή της αναλογικότητας, της χρηστής διοίκησης και της δικαιολογημένης εμπιστοσύνης κ. ά. </a:t>
            </a:r>
            <a:r>
              <a:rPr lang="el-GR" sz="2800" b="1" i="1" dirty="0" smtClean="0">
                <a:latin typeface="Garamond" panose="02020404030301010803" pitchFamily="18" charset="0"/>
              </a:rPr>
              <a:t> Δικάζει με γνώμονα και με τα κριτήρια μιας ήπιας και ουσιαστικής νομιμότητας,  ελέγχοντας μια διοίκηση που χρειάζεται να αποφασίζει σε ένα κράτος δικαίου με ευελιξία και αποτελεσματικότητα για το κοινό καλό της Πολιτείας. </a:t>
            </a:r>
            <a:endParaRPr lang="en-US" sz="2800" b="1" i="1" dirty="0">
              <a:latin typeface="Garamond" panose="02020404030301010803" pitchFamily="18" charset="0"/>
            </a:endParaRPr>
          </a:p>
        </p:txBody>
      </p:sp>
    </p:spTree>
    <p:extLst>
      <p:ext uri="{BB962C8B-B14F-4D97-AF65-F5344CB8AC3E}">
        <p14:creationId xmlns="" xmlns:p14="http://schemas.microsoft.com/office/powerpoint/2010/main" val="138951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2945" y="412934"/>
            <a:ext cx="9573491" cy="6894195"/>
          </a:xfrm>
          <a:prstGeom prst="rect">
            <a:avLst/>
          </a:prstGeom>
        </p:spPr>
        <p:txBody>
          <a:bodyPr wrap="square">
            <a:spAutoFit/>
          </a:bodyPr>
          <a:lstStyle/>
          <a:p>
            <a:pPr marL="107950" marR="36195" algn="just">
              <a:spcBef>
                <a:spcPts val="600"/>
              </a:spcBef>
            </a:pPr>
            <a:r>
              <a:rPr lang="el-GR" sz="2800" b="1" u="sng" dirty="0">
                <a:latin typeface="Book Antiqua" panose="02040602050305030304" pitchFamily="18" charset="0"/>
                <a:ea typeface="Times New Roman" panose="02020603050405020304" pitchFamily="18" charset="0"/>
                <a:cs typeface="Times New Roman" panose="02020603050405020304" pitchFamily="18" charset="0"/>
              </a:rPr>
              <a:t>Περίληψη</a:t>
            </a:r>
            <a:endParaRPr lang="en-US" sz="2800" b="1"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pPr>
            <a:r>
              <a:rPr lang="el-GR" sz="3200" b="1" dirty="0">
                <a:latin typeface="Garamond" panose="02020404030301010803" pitchFamily="18" charset="0"/>
                <a:ea typeface="Times New Roman" panose="02020603050405020304" pitchFamily="18" charset="0"/>
                <a:cs typeface="Times New Roman" panose="02020603050405020304" pitchFamily="18" charset="0"/>
              </a:rPr>
              <a:t>Με βάση την   σύντομη εμπειρία μου, ως Υπουργού  Διοικητικής Μεταρρύθμισης, και αξιοποιώντας τις νομικές μου γνώσεις, ως καθηγητού του δημοσίου δικαίου, θα σκιαγραφήσω τις απαραίτητες, κατά την γνώμη μου, μεταρρυθμιστικές  ενέργειες  που χρειάζεται να αναληφθούν  για να απαγκιστρωθεί η δημόσια διοίκηση :  από…</a:t>
            </a:r>
          </a:p>
          <a:p>
            <a:pPr marL="107950" marR="36195" algn="just">
              <a:spcBef>
                <a:spcPts val="600"/>
              </a:spcBef>
            </a:pPr>
            <a:r>
              <a:rPr lang="el-GR" sz="3200" b="1" dirty="0">
                <a:latin typeface="Garamond" panose="02020404030301010803" pitchFamily="18" charset="0"/>
                <a:ea typeface="Times New Roman" panose="02020603050405020304" pitchFamily="18" charset="0"/>
                <a:cs typeface="Times New Roman" panose="02020603050405020304" pitchFamily="18" charset="0"/>
              </a:rPr>
              <a:t> </a:t>
            </a:r>
          </a:p>
          <a:p>
            <a:pPr marL="107950" marR="36195" algn="just">
              <a:spcBef>
                <a:spcPts val="600"/>
              </a:spcBef>
            </a:pPr>
            <a:endParaRPr lang="el-GR" sz="3200" b="1"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pPr>
            <a:endParaRPr lang="el-GR" sz="3200" b="1"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pPr>
            <a:endParaRPr lang="en-US" sz="3200" b="1"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pPr>
            <a:endParaRPr lang="en-US" sz="3200" b="1" dirty="0">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8793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18488" y="1289304"/>
            <a:ext cx="7525512" cy="2754600"/>
          </a:xfrm>
          <a:prstGeom prst="rect">
            <a:avLst/>
          </a:prstGeom>
        </p:spPr>
        <p:txBody>
          <a:bodyPr wrap="square">
            <a:spAutoFit/>
          </a:bodyPr>
          <a:lstStyle/>
          <a:p>
            <a:pPr marL="565150" marR="36195" indent="-457200" algn="just">
              <a:spcBef>
                <a:spcPts val="600"/>
              </a:spcBef>
              <a:buFont typeface="Wingdings" panose="05000000000000000000" pitchFamily="2" charset="2"/>
              <a:buChar char="ü"/>
            </a:pPr>
            <a:r>
              <a:rPr lang="en-US" sz="2800" b="1" dirty="0">
                <a:latin typeface="Garamond" panose="02020404030301010803" pitchFamily="18" charset="0"/>
                <a:ea typeface="Times New Roman" panose="02020603050405020304" pitchFamily="18" charset="0"/>
                <a:cs typeface="Times New Roman" panose="02020603050405020304" pitchFamily="18" charset="0"/>
              </a:rPr>
              <a:t>a)</a:t>
            </a:r>
            <a:r>
              <a:rPr lang="el-GR" sz="2800" b="1" dirty="0">
                <a:latin typeface="Garamond" panose="02020404030301010803" pitchFamily="18" charset="0"/>
                <a:ea typeface="Times New Roman" panose="02020603050405020304" pitchFamily="18" charset="0"/>
                <a:cs typeface="Times New Roman" panose="02020603050405020304" pitchFamily="18" charset="0"/>
              </a:rPr>
              <a:t>από τον ιστό της πολυνομίας, της κακονομίας, των μη εφαρμόσιμων ή ανεφάρμοστων νόμων και της αφόρητης νομικής τυπολατρίας και </a:t>
            </a:r>
          </a:p>
          <a:p>
            <a:pPr marL="565150" marR="36195" indent="-457200" algn="just">
              <a:spcBef>
                <a:spcPts val="600"/>
              </a:spcBef>
              <a:buFont typeface="Wingdings" panose="05000000000000000000" pitchFamily="2" charset="2"/>
              <a:buChar char="ü"/>
            </a:pPr>
            <a:r>
              <a:rPr lang="el-GR" sz="2800" b="1" dirty="0">
                <a:latin typeface="Garamond" panose="02020404030301010803" pitchFamily="18" charset="0"/>
                <a:ea typeface="Times New Roman" panose="02020603050405020304" pitchFamily="18" charset="0"/>
                <a:cs typeface="Times New Roman" panose="02020603050405020304" pitchFamily="18" charset="0"/>
              </a:rPr>
              <a:t>β)</a:t>
            </a:r>
            <a:r>
              <a:rPr lang="en-US" sz="2800" b="1" dirty="0">
                <a:latin typeface="Garamond" panose="02020404030301010803" pitchFamily="18" charset="0"/>
                <a:ea typeface="Times New Roman" panose="02020603050405020304" pitchFamily="18" charset="0"/>
                <a:cs typeface="Times New Roman" panose="02020603050405020304" pitchFamily="18" charset="0"/>
              </a:rPr>
              <a:t> </a:t>
            </a:r>
            <a:r>
              <a:rPr lang="el-GR" sz="2800" b="1" dirty="0">
                <a:latin typeface="Garamond" panose="02020404030301010803" pitchFamily="18" charset="0"/>
                <a:ea typeface="Times New Roman" panose="02020603050405020304" pitchFamily="18" charset="0"/>
                <a:cs typeface="Times New Roman" panose="02020603050405020304" pitchFamily="18" charset="0"/>
              </a:rPr>
              <a:t>για να μετασχηματιστεί σε μια Διοίκηση ευέλικτη, παραγωγική και αποτελεσματική    </a:t>
            </a:r>
            <a:endParaRPr lang="en-US" sz="2800" b="1" dirty="0">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5948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0"/>
            <a:ext cx="9288966" cy="5324535"/>
          </a:xfrm>
          <a:prstGeom prst="rect">
            <a:avLst/>
          </a:prstGeom>
        </p:spPr>
        <p:txBody>
          <a:bodyPr wrap="square">
            <a:spAutoFit/>
          </a:bodyPr>
          <a:lstStyle/>
          <a:p>
            <a:pPr marL="107950" marR="36195" algn="just">
              <a:spcBef>
                <a:spcPts val="600"/>
              </a:spcBef>
            </a:pPr>
            <a:endParaRPr lang="el-GR" sz="3200" b="1" i="1" u="sng"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pPr>
            <a:r>
              <a:rPr lang="el-GR" sz="3200" b="1" i="1" u="sng" dirty="0">
                <a:latin typeface="Book Antiqua" panose="02040602050305030304" pitchFamily="18" charset="0"/>
                <a:ea typeface="Times New Roman" panose="02020603050405020304" pitchFamily="18" charset="0"/>
                <a:cs typeface="Times New Roman" panose="02020603050405020304" pitchFamily="18" charset="0"/>
              </a:rPr>
              <a:t>Οι προτάσεις θα επικεντρωθούν σε 10 δέκα  άξονες: </a:t>
            </a:r>
          </a:p>
          <a:p>
            <a:pPr marL="107950" marR="36195" algn="just">
              <a:spcBef>
                <a:spcPts val="600"/>
              </a:spcBef>
              <a:spcAft>
                <a:spcPts val="0"/>
              </a:spcAft>
            </a:pPr>
            <a:endParaRPr lang="el-GR" sz="3200" b="1" i="1"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spcAft>
                <a:spcPts val="0"/>
              </a:spcAft>
            </a:pPr>
            <a:r>
              <a:rPr lang="el-GR" sz="3200" b="1" i="1" dirty="0">
                <a:latin typeface="Book Antiqua" panose="02040602050305030304" pitchFamily="18" charset="0"/>
                <a:ea typeface="Times New Roman" panose="02020603050405020304" pitchFamily="18" charset="0"/>
                <a:cs typeface="Times New Roman" panose="02020603050405020304" pitchFamily="18" charset="0"/>
              </a:rPr>
              <a:t>1) Στην επιτακτική ανάγκη πλήρους αξιοποίησης από τους εκάστοτε Υπουργούς της διοικητικής τεχνογνωσίας των ειδικών επιστημόνων και της εμπειρίας των προϊσταμένων της διοίκησης, πριν από κάθε νομοθέτηση</a:t>
            </a:r>
            <a:r>
              <a:rPr lang="el-GR" sz="3200" dirty="0">
                <a:latin typeface="Book Antiqua" panose="02040602050305030304" pitchFamily="18" charset="0"/>
                <a:ea typeface="Times New Roman" panose="02020603050405020304" pitchFamily="18" charset="0"/>
                <a:cs typeface="Times New Roman" panose="02020603050405020304" pitchFamily="18" charset="0"/>
              </a:rPr>
              <a:t>. </a:t>
            </a:r>
            <a:endParaRPr lang="en-US" sz="3200"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spcAft>
                <a:spcPts val="0"/>
              </a:spcAft>
            </a:pPr>
            <a:endParaRPr lang="el-GR" sz="3200" b="1" u="sng" dirty="0">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3562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054" y="1039090"/>
            <a:ext cx="9712037" cy="2385268"/>
          </a:xfrm>
          <a:prstGeom prst="rect">
            <a:avLst/>
          </a:prstGeom>
        </p:spPr>
        <p:txBody>
          <a:bodyPr wrap="square">
            <a:spAutoFit/>
          </a:bodyPr>
          <a:lstStyle/>
          <a:p>
            <a:pPr marL="107950" marR="36195" algn="just">
              <a:spcBef>
                <a:spcPts val="600"/>
              </a:spcBef>
              <a:spcAft>
                <a:spcPts val="0"/>
              </a:spcAft>
            </a:pPr>
            <a:endParaRPr lang="el-GR" sz="3600" dirty="0">
              <a:latin typeface="Book Antiqua" panose="02040602050305030304" pitchFamily="18" charset="0"/>
              <a:ea typeface="Times New Roman" panose="02020603050405020304" pitchFamily="18" charset="0"/>
              <a:cs typeface="Times New Roman" panose="02020603050405020304" pitchFamily="18" charset="0"/>
            </a:endParaRPr>
          </a:p>
          <a:p>
            <a:pPr marL="107950" marR="36195" algn="just">
              <a:spcBef>
                <a:spcPts val="600"/>
              </a:spcBef>
              <a:spcAft>
                <a:spcPts val="0"/>
              </a:spcAft>
            </a:pPr>
            <a:r>
              <a:rPr lang="el-GR" sz="3600" dirty="0">
                <a:latin typeface="Book Antiqua" panose="02040602050305030304" pitchFamily="18" charset="0"/>
                <a:ea typeface="Times New Roman" panose="02020603050405020304" pitchFamily="18" charset="0"/>
                <a:cs typeface="Times New Roman" panose="02020603050405020304" pitchFamily="18" charset="0"/>
              </a:rPr>
              <a:t>2) </a:t>
            </a:r>
            <a:r>
              <a:rPr lang="el-GR" sz="3600" b="1" i="1" dirty="0">
                <a:latin typeface="Garamond" panose="02020404030301010803" pitchFamily="18" charset="0"/>
                <a:ea typeface="Times New Roman" panose="02020603050405020304" pitchFamily="18" charset="0"/>
                <a:cs typeface="Times New Roman" panose="02020603050405020304" pitchFamily="18" charset="0"/>
              </a:rPr>
              <a:t>Στην αναγνώριση ευρύχωρων πεδίων δράσης στην διοικητική πρακτική και  στην απελευθέρωσή της από την </a:t>
            </a:r>
            <a:r>
              <a:rPr lang="el-GR" sz="36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ασφυκτική   </a:t>
            </a:r>
            <a:r>
              <a:rPr lang="el-GR" sz="3600" b="1" i="1" dirty="0" err="1">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εκνόμευση</a:t>
            </a:r>
            <a:r>
              <a:rPr lang="el-GR" sz="36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  της δράσης της </a:t>
            </a:r>
            <a:endParaRPr lang="en-US" sz="3600" b="1" i="1"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30112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027" y="2731533"/>
            <a:ext cx="9891133" cy="3416320"/>
          </a:xfrm>
          <a:prstGeom prst="rect">
            <a:avLst/>
          </a:prstGeom>
        </p:spPr>
        <p:txBody>
          <a:bodyPr wrap="square">
            <a:spAutoFit/>
          </a:bodyPr>
          <a:lstStyle/>
          <a:p>
            <a:pPr marL="107950" marR="36195" algn="just">
              <a:spcBef>
                <a:spcPts val="600"/>
              </a:spcBef>
              <a:spcAft>
                <a:spcPts val="0"/>
              </a:spcAft>
            </a:pPr>
            <a:r>
              <a:rPr lang="el-GR" sz="3600" dirty="0">
                <a:latin typeface="Book Antiqua" panose="02040602050305030304" pitchFamily="18" charset="0"/>
                <a:ea typeface="Times New Roman" panose="02020603050405020304" pitchFamily="18" charset="0"/>
                <a:cs typeface="Times New Roman" panose="02020603050405020304" pitchFamily="18" charset="0"/>
              </a:rPr>
              <a:t>3) </a:t>
            </a:r>
            <a:r>
              <a:rPr lang="el-GR" sz="3600" b="1" i="1" dirty="0">
                <a:latin typeface="Book Antiqua" panose="02040602050305030304" pitchFamily="18" charset="0"/>
                <a:ea typeface="Times New Roman" panose="02020603050405020304" pitchFamily="18" charset="0"/>
                <a:cs typeface="Times New Roman" panose="02020603050405020304" pitchFamily="18" charset="0"/>
              </a:rPr>
              <a:t>Στην ανάγκη καταπολέμησης του άκρατου νομοθετικού «βολονταρισμού» από τον οποίο διακατέχεται ολόκληρη η πολιτική τάξη και απεξάρτησης από τη «</a:t>
            </a:r>
            <a:r>
              <a:rPr lang="el-GR" sz="3600" b="1" i="1" dirty="0" err="1">
                <a:latin typeface="Book Antiqua" panose="02040602050305030304" pitchFamily="18" charset="0"/>
                <a:ea typeface="Times New Roman" panose="02020603050405020304" pitchFamily="18" charset="0"/>
                <a:cs typeface="Times New Roman" panose="02020603050405020304" pitchFamily="18" charset="0"/>
              </a:rPr>
              <a:t>φετιχοποίηση</a:t>
            </a:r>
            <a:r>
              <a:rPr lang="el-GR" sz="3600" b="1" i="1" dirty="0">
                <a:latin typeface="Book Antiqua" panose="02040602050305030304" pitchFamily="18" charset="0"/>
                <a:ea typeface="Times New Roman" panose="02020603050405020304" pitchFamily="18" charset="0"/>
                <a:cs typeface="Times New Roman" panose="02020603050405020304" pitchFamily="18" charset="0"/>
              </a:rPr>
              <a:t>» που  Νόμου, που λουστήκαμε την εποχή της Μεταπολίτευσης    </a:t>
            </a:r>
            <a:endParaRPr lang="en-US" sz="3600" b="1" i="1"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639425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0878" y="992459"/>
            <a:ext cx="10292576" cy="3970318"/>
          </a:xfrm>
          <a:prstGeom prst="rect">
            <a:avLst/>
          </a:prstGeom>
        </p:spPr>
        <p:txBody>
          <a:bodyPr wrap="square">
            <a:spAutoFit/>
          </a:bodyPr>
          <a:lstStyle/>
          <a:p>
            <a:pPr marR="36195" lvl="0" algn="just">
              <a:spcBef>
                <a:spcPts val="600"/>
              </a:spcBef>
              <a:spcAft>
                <a:spcPts val="0"/>
              </a:spcAft>
            </a:pPr>
            <a:r>
              <a:rPr lang="el-GR" sz="3600" i="1" dirty="0">
                <a:latin typeface="Garamond" panose="02020404030301010803" pitchFamily="18" charset="0"/>
                <a:ea typeface="Times New Roman" panose="02020603050405020304" pitchFamily="18" charset="0"/>
                <a:cs typeface="Times New Roman" panose="02020603050405020304" pitchFamily="18" charset="0"/>
              </a:rPr>
              <a:t>4) </a:t>
            </a:r>
            <a:r>
              <a:rPr lang="el-GR" sz="3600" b="1" i="1" dirty="0">
                <a:latin typeface="Book Antiqua" panose="02040602050305030304" pitchFamily="18" charset="0"/>
                <a:ea typeface="Times New Roman" panose="02020603050405020304" pitchFamily="18" charset="0"/>
                <a:cs typeface="Times New Roman" panose="02020603050405020304" pitchFamily="18" charset="0"/>
              </a:rPr>
              <a:t>Στην πρόταξη της διοικητικής πρακτικής και  της </a:t>
            </a:r>
            <a:r>
              <a:rPr lang="el-GR" sz="3600" b="1" i="1" dirty="0">
                <a:solidFill>
                  <a:srgbClr val="FF0000"/>
                </a:solidFill>
                <a:latin typeface="Book Antiqua" panose="02040602050305030304" pitchFamily="18" charset="0"/>
                <a:ea typeface="Times New Roman" panose="02020603050405020304" pitchFamily="18" charset="0"/>
                <a:cs typeface="Times New Roman" panose="02020603050405020304" pitchFamily="18" charset="0"/>
              </a:rPr>
              <a:t>άρτιας τεχνοκρατικής προεργασίας </a:t>
            </a:r>
            <a:r>
              <a:rPr lang="el-GR" sz="3600" b="1" i="1" dirty="0">
                <a:latin typeface="Book Antiqua" panose="02040602050305030304" pitchFamily="18" charset="0"/>
                <a:ea typeface="Times New Roman" panose="02020603050405020304" pitchFamily="18" charset="0"/>
                <a:cs typeface="Times New Roman" panose="02020603050405020304" pitchFamily="18" charset="0"/>
              </a:rPr>
              <a:t>καθώς και της προηγούμενης </a:t>
            </a:r>
            <a:r>
              <a:rPr lang="el-GR" sz="3600" b="1" i="1" dirty="0">
                <a:solidFill>
                  <a:srgbClr val="FF0000"/>
                </a:solidFill>
                <a:latin typeface="Book Antiqua" panose="02040602050305030304" pitchFamily="18" charset="0"/>
                <a:ea typeface="Times New Roman" panose="02020603050405020304" pitchFamily="18" charset="0"/>
                <a:cs typeface="Times New Roman" panose="02020603050405020304" pitchFamily="18" charset="0"/>
              </a:rPr>
              <a:t>πλήρους  τεκμηρίωσης</a:t>
            </a:r>
            <a:r>
              <a:rPr lang="el-GR" sz="3600" b="1" i="1" dirty="0">
                <a:latin typeface="Book Antiqua" panose="02040602050305030304" pitchFamily="18" charset="0"/>
                <a:ea typeface="Times New Roman" panose="02020603050405020304" pitchFamily="18" charset="0"/>
                <a:cs typeface="Times New Roman" panose="02020603050405020304" pitchFamily="18" charset="0"/>
              </a:rPr>
              <a:t> κάθε επικείμενης νομοθετικής πρωτοβουλίας, που εμπλέκει τη διοίκηση. Η διοικητική πρακτική προηγείται, οι νομοπαρασκευαστικές επιτροπές και η νομοθέτηση έπονται.  </a:t>
            </a:r>
            <a:endParaRPr lang="en-US" sz="3600" b="1" i="1"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7214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8937" y="1070517"/>
            <a:ext cx="9590047" cy="4293483"/>
          </a:xfrm>
          <a:prstGeom prst="rect">
            <a:avLst/>
          </a:prstGeom>
        </p:spPr>
        <p:txBody>
          <a:bodyPr wrap="square">
            <a:spAutoFit/>
          </a:bodyPr>
          <a:lstStyle/>
          <a:p>
            <a:pPr marR="180340" algn="just">
              <a:spcAft>
                <a:spcPts val="600"/>
              </a:spcAft>
            </a:pPr>
            <a:r>
              <a:rPr lang="el-GR" sz="3600" b="1" i="1" dirty="0">
                <a:latin typeface="Garamond" panose="02020404030301010803" pitchFamily="18" charset="0"/>
                <a:ea typeface="Times New Roman" panose="02020603050405020304" pitchFamily="18" charset="0"/>
                <a:cs typeface="Times New Roman" panose="02020603050405020304" pitchFamily="18" charset="0"/>
              </a:rPr>
              <a:t>5) </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Έμφαση στον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λειτουργικό προσανατολισμό</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των δημόσιων υπηρεσιών. Καθόσον υπάρχουν και οφείλουν </a:t>
            </a:r>
            <a:r>
              <a:rPr lang="el-GR" sz="3200" b="1" i="1" dirty="0" err="1">
                <a:latin typeface="Garamond" panose="02020404030301010803" pitchFamily="18" charset="0"/>
                <a:ea typeface="Times New Roman" panose="02020603050405020304" pitchFamily="18" charset="0"/>
                <a:cs typeface="Times New Roman" panose="02020603050405020304" pitchFamily="18" charset="0"/>
              </a:rPr>
              <a:t>δρούν</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με στόχο  την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εκπλήρωση της δημόσιας αποστολής τους </a:t>
            </a:r>
            <a:r>
              <a:rPr lang="el-GR" sz="3200" i="1" dirty="0">
                <a:latin typeface="Garamond" panose="02020404030301010803" pitchFamily="18" charset="0"/>
              </a:rPr>
              <a:t>(</a:t>
            </a:r>
            <a:r>
              <a:rPr lang="fr-FR" sz="3200" b="1" i="1" dirty="0">
                <a:latin typeface="Garamond" panose="02020404030301010803" pitchFamily="18" charset="0"/>
              </a:rPr>
              <a:t>service public fonctionnel</a:t>
            </a:r>
            <a:r>
              <a:rPr lang="el-GR" sz="3200" b="1" i="1" dirty="0">
                <a:latin typeface="Garamond" panose="02020404030301010803" pitchFamily="18" charset="0"/>
              </a:rPr>
              <a:t>)</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καθώς και στην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επίτευξη</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αποτελεσμάτων </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a:t>
            </a:r>
            <a:r>
              <a:rPr lang="en-US" sz="3200" b="1" i="1" dirty="0">
                <a:latin typeface="Garamond" panose="02020404030301010803" pitchFamily="18" charset="0"/>
                <a:ea typeface="Times New Roman" panose="02020603050405020304" pitchFamily="18" charset="0"/>
                <a:cs typeface="Times New Roman" panose="02020603050405020304" pitchFamily="18" charset="0"/>
              </a:rPr>
              <a:t>result</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a:t>
            </a:r>
            <a:r>
              <a:rPr lang="en-US" sz="3200" b="1" i="1" dirty="0">
                <a:latin typeface="Garamond" panose="02020404030301010803" pitchFamily="18" charset="0"/>
                <a:ea typeface="Times New Roman" panose="02020603050405020304" pitchFamily="18" charset="0"/>
                <a:cs typeface="Times New Roman" panose="02020603050405020304" pitchFamily="18" charset="0"/>
              </a:rPr>
              <a:t>oriented administration</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στο πλαίσιο βέβαια του Νόμου, πέρα όμως  από την τυφλή και άκριτη εφαρμογή του</a:t>
            </a:r>
            <a:r>
              <a:rPr lang="el-GR" sz="3600" b="1" i="1" dirty="0">
                <a:latin typeface="Garamond" panose="02020404030301010803" pitchFamily="18" charset="0"/>
                <a:ea typeface="Times New Roman" panose="02020603050405020304" pitchFamily="18" charset="0"/>
                <a:cs typeface="Times New Roman" panose="02020603050405020304" pitchFamily="18" charset="0"/>
              </a:rPr>
              <a:t>. </a:t>
            </a:r>
            <a:endParaRPr lang="en-US" sz="3600" dirty="0">
              <a:latin typeface="Garamond" panose="02020404030301010803" pitchFamily="18" charset="0"/>
              <a:ea typeface="Times New Roman" panose="02020603050405020304" pitchFamily="18" charset="0"/>
              <a:cs typeface="Times New Roman" panose="02020603050405020304" pitchFamily="18" charset="0"/>
            </a:endParaRPr>
          </a:p>
          <a:p>
            <a:pPr marR="180340" lvl="0" algn="just">
              <a:spcBef>
                <a:spcPts val="0"/>
              </a:spcBef>
              <a:spcAft>
                <a:spcPts val="600"/>
              </a:spcAft>
            </a:pPr>
            <a:r>
              <a:rPr lang="el-GR" sz="3600" b="1" i="1" dirty="0">
                <a:latin typeface="Garamond" panose="02020404030301010803" pitchFamily="18" charset="0"/>
                <a:ea typeface="Times New Roman" panose="02020603050405020304" pitchFamily="18" charset="0"/>
                <a:cs typeface="Times New Roman" panose="02020603050405020304" pitchFamily="18" charset="0"/>
              </a:rPr>
              <a:t> </a:t>
            </a:r>
            <a:endParaRPr lang="en-US" sz="360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84248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419" y="665018"/>
            <a:ext cx="10695708" cy="4031873"/>
          </a:xfrm>
          <a:prstGeom prst="rect">
            <a:avLst/>
          </a:prstGeom>
        </p:spPr>
        <p:txBody>
          <a:bodyPr wrap="square">
            <a:spAutoFit/>
          </a:bodyPr>
          <a:lstStyle/>
          <a:p>
            <a:pPr algn="just"/>
            <a:r>
              <a:rPr lang="el-GR" sz="3200" b="1" dirty="0">
                <a:latin typeface="Garamond" panose="02020404030301010803" pitchFamily="18" charset="0"/>
                <a:ea typeface="Times New Roman" panose="02020603050405020304" pitchFamily="18" charset="0"/>
                <a:cs typeface="Times New Roman" panose="02020603050405020304" pitchFamily="18" charset="0"/>
              </a:rPr>
              <a:t> 6) </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Μια διοίκηση ευέλικτη και λειτουργική </a:t>
            </a:r>
            <a:r>
              <a:rPr lang="el-GR" sz="3200" b="1" i="1" dirty="0" err="1">
                <a:latin typeface="Garamond" panose="02020404030301010803" pitchFamily="18" charset="0"/>
                <a:ea typeface="Times New Roman" panose="02020603050405020304" pitchFamily="18" charset="0"/>
                <a:cs typeface="Times New Roman" panose="02020603050405020304" pitchFamily="18" charset="0"/>
              </a:rPr>
              <a:t>βαρύνεται</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ακόμη, με την υποχρέωση να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εκπληρώνει στρατηγικούς και επιχειρησιακούς</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 στόχους στο πλαίσιο της ισχύουσας νομιμότητας και να συμμετέχει στην </a:t>
            </a:r>
            <a:r>
              <a:rPr lang="el-GR" sz="3200" b="1" i="1"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rPr>
              <a:t>διαμόρφωση και εκτέλεση δημόσιων πολιτικών, </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όπως καθορίζονται από  την εκάστοτε  κυβέρνηση. Οφείλει να τηρεί τον Νόμο φροντίζοντας παράλληλα και για την αποτελεσματική πραγμάτωση </a:t>
            </a:r>
            <a:r>
              <a:rPr lang="en-US" sz="3200" b="1" i="1" dirty="0">
                <a:latin typeface="Garamond" panose="02020404030301010803" pitchFamily="18" charset="0"/>
                <a:ea typeface="Times New Roman" panose="02020603050405020304" pitchFamily="18" charset="0"/>
                <a:cs typeface="Times New Roman" panose="02020603050405020304" pitchFamily="18" charset="0"/>
              </a:rPr>
              <a:t>(implementation</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a:t>
            </a:r>
            <a:r>
              <a:rPr lang="en-US" sz="3200" b="1" i="1" dirty="0">
                <a:latin typeface="Garamond" panose="02020404030301010803" pitchFamily="18" charset="0"/>
                <a:ea typeface="Times New Roman" panose="02020603050405020304" pitchFamily="18" charset="0"/>
                <a:cs typeface="Times New Roman" panose="02020603050405020304" pitchFamily="18" charset="0"/>
              </a:rPr>
              <a:t> </a:t>
            </a:r>
            <a:r>
              <a:rPr lang="el-GR" sz="3200" b="1" i="1" dirty="0">
                <a:latin typeface="Garamond" panose="02020404030301010803" pitchFamily="18" charset="0"/>
                <a:ea typeface="Times New Roman" panose="02020603050405020304" pitchFamily="18" charset="0"/>
                <a:cs typeface="Times New Roman" panose="02020603050405020304" pitchFamily="18" charset="0"/>
              </a:rPr>
              <a:t>των δημόσιων πολιτικών</a:t>
            </a:r>
            <a:r>
              <a:rPr lang="el-GR" sz="3200" b="1" dirty="0">
                <a:latin typeface="Garamond" panose="02020404030301010803" pitchFamily="18" charset="0"/>
                <a:ea typeface="Times New Roman" panose="02020603050405020304" pitchFamily="18" charset="0"/>
                <a:cs typeface="Times New Roman" panose="02020603050405020304" pitchFamily="18" charset="0"/>
              </a:rPr>
              <a:t>.  </a:t>
            </a:r>
            <a:endParaRPr lang="en-US" sz="3200" dirty="0">
              <a:latin typeface="Garamond" panose="02020404030301010803" pitchFamily="18" charset="0"/>
            </a:endParaRPr>
          </a:p>
        </p:txBody>
      </p:sp>
    </p:spTree>
    <p:extLst>
      <p:ext uri="{BB962C8B-B14F-4D97-AF65-F5344CB8AC3E}">
        <p14:creationId xmlns="" xmlns:p14="http://schemas.microsoft.com/office/powerpoint/2010/main" val="3796556456"/>
      </p:ext>
    </p:extLst>
  </p:cSld>
  <p:clrMapOvr>
    <a:masterClrMapping/>
  </p:clrMapOvr>
</p:sld>
</file>

<file path=ppt/theme/theme1.xml><?xml version="1.0" encoding="utf-8"?>
<a:theme xmlns:a="http://schemas.openxmlformats.org/drawingml/2006/main" name="Office Them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651</TotalTime>
  <Words>779</Words>
  <Application>Microsoft Office PowerPoint</Application>
  <PresentationFormat>Προσαρμογή</PresentationFormat>
  <Paragraphs>37</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Office Theme</vt:lpstr>
      <vt:lpstr>συνηγορία υπερ της  σχετικής  απονομικοποίησης μιας υπερμετρα εκνομικευμένης  διοικητικής οργάνωσης και δράσης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Sarun Da-asa</dc:creator>
  <cp:lastModifiedBy>user</cp:lastModifiedBy>
  <cp:revision>54</cp:revision>
  <dcterms:created xsi:type="dcterms:W3CDTF">2013-07-31T04:05:24Z</dcterms:created>
  <dcterms:modified xsi:type="dcterms:W3CDTF">2017-12-08T09:06:16Z</dcterms:modified>
</cp:coreProperties>
</file>