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70" r:id="rId4"/>
    <p:sldId id="259" r:id="rId5"/>
    <p:sldId id="262" r:id="rId6"/>
    <p:sldId id="264" r:id="rId7"/>
    <p:sldId id="272" r:id="rId8"/>
    <p:sldId id="265" r:id="rId9"/>
    <p:sldId id="271" r:id="rId10"/>
    <p:sldId id="266" r:id="rId11"/>
    <p:sldId id="263" r:id="rId12"/>
    <p:sldId id="269" r:id="rId13"/>
    <p:sldId id="267" r:id="rId14"/>
    <p:sldId id="268" r:id="rId15"/>
    <p:sldId id="275" r:id="rId16"/>
    <p:sldId id="260" r:id="rId17"/>
    <p:sldId id="274" r:id="rId18"/>
    <p:sldId id="273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7721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9"/>
    <p:restoredTop sz="84140"/>
  </p:normalViewPr>
  <p:slideViewPr>
    <p:cSldViewPr>
      <p:cViewPr varScale="1">
        <p:scale>
          <a:sx n="91" d="100"/>
          <a:sy n="91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8/11/2017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0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324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Αξιολόγηση υπό Επίβλεψη ή μη </a:t>
            </a:r>
            <a:r>
              <a:rPr lang="el-GR" sz="1800" dirty="0" smtClean="0"/>
              <a:t>(</a:t>
            </a:r>
            <a:r>
              <a:rPr lang="el-GR" sz="1800" dirty="0" err="1" smtClean="0"/>
              <a:t>Proctored</a:t>
            </a:r>
            <a:r>
              <a:rPr lang="el-GR" sz="1800" dirty="0" smtClean="0"/>
              <a:t> </a:t>
            </a:r>
            <a:r>
              <a:rPr lang="el-GR" sz="1800" dirty="0" err="1" smtClean="0"/>
              <a:t>vs</a:t>
            </a:r>
            <a:r>
              <a:rPr lang="el-GR" sz="1800" dirty="0" smtClean="0"/>
              <a:t>. </a:t>
            </a:r>
            <a:r>
              <a:rPr lang="en-US" sz="1800" dirty="0" smtClean="0"/>
              <a:t>U</a:t>
            </a:r>
            <a:r>
              <a:rPr lang="el-GR" sz="1800" dirty="0" err="1" smtClean="0"/>
              <a:t>nproctored</a:t>
            </a:r>
            <a:r>
              <a:rPr lang="el-GR" sz="1800" dirty="0" smtClean="0"/>
              <a:t> </a:t>
            </a:r>
            <a:r>
              <a:rPr lang="el-GR" sz="1800" dirty="0" err="1" smtClean="0"/>
              <a:t>Τesting</a:t>
            </a:r>
            <a:r>
              <a:rPr lang="el-GR" sz="180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6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45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808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138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573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Εσωτερική ή Εξωτερική Προσέλκυση </a:t>
            </a:r>
          </a:p>
          <a:p>
            <a:pPr lvl="1"/>
            <a:r>
              <a:rPr lang="el-GR" dirty="0" smtClean="0"/>
              <a:t>Προκήρυξη-Αγγελία</a:t>
            </a:r>
          </a:p>
          <a:p>
            <a:pPr lvl="1"/>
            <a:r>
              <a:rPr lang="el-GR" dirty="0" smtClean="0"/>
              <a:t>Έντυπη αίτηση (</a:t>
            </a:r>
            <a:r>
              <a:rPr lang="el-GR" dirty="0" err="1" smtClean="0"/>
              <a:t>Application</a:t>
            </a:r>
            <a:r>
              <a:rPr lang="el-GR" dirty="0" smtClean="0"/>
              <a:t> </a:t>
            </a:r>
            <a:r>
              <a:rPr lang="el-GR" dirty="0" err="1" smtClean="0"/>
              <a:t>Blank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Συστάσεις (</a:t>
            </a:r>
            <a:r>
              <a:rPr lang="el-GR" dirty="0" err="1" smtClean="0"/>
              <a:t>Referrals</a:t>
            </a:r>
            <a:r>
              <a:rPr lang="el-GR" dirty="0" smtClean="0"/>
              <a:t>) </a:t>
            </a:r>
          </a:p>
          <a:p>
            <a:pPr lvl="2"/>
            <a:r>
              <a:rPr lang="el-GR" dirty="0" smtClean="0"/>
              <a:t>Δίκτυο Γνωστών &amp; Φίλων</a:t>
            </a:r>
          </a:p>
          <a:p>
            <a:pPr lvl="1"/>
            <a:r>
              <a:rPr lang="el-GR" dirty="0" smtClean="0"/>
              <a:t>Γραφεία Διασύνδεσης / Πανεπιστήμια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406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Προγράμματα Συστάσεων Εργαζομένων</a:t>
            </a:r>
          </a:p>
          <a:p>
            <a:r>
              <a:rPr lang="el-GR" dirty="0" smtClean="0"/>
              <a:t>Διαδικτυακές Αιτήσεις </a:t>
            </a:r>
            <a:r>
              <a:rPr lang="el-GR" sz="2000" dirty="0" smtClean="0"/>
              <a:t>(</a:t>
            </a:r>
            <a:r>
              <a:rPr lang="el-GR" sz="2000" dirty="0" err="1" smtClean="0"/>
              <a:t>Weighted</a:t>
            </a:r>
            <a:r>
              <a:rPr lang="el-GR" sz="2000" dirty="0" smtClean="0"/>
              <a:t> </a:t>
            </a:r>
            <a:r>
              <a:rPr lang="el-GR" sz="2000" dirty="0" err="1" smtClean="0"/>
              <a:t>Application</a:t>
            </a:r>
            <a:r>
              <a:rPr lang="el-GR" sz="2000" dirty="0" smtClean="0"/>
              <a:t> </a:t>
            </a:r>
            <a:r>
              <a:rPr lang="el-GR" sz="2000" dirty="0" err="1" smtClean="0"/>
              <a:t>Blanks</a:t>
            </a:r>
            <a:r>
              <a:rPr lang="el-GR" sz="2000" dirty="0" smtClean="0"/>
              <a:t>)</a:t>
            </a:r>
          </a:p>
          <a:p>
            <a:r>
              <a:rPr lang="el-GR" dirty="0" smtClean="0"/>
              <a:t>O ρόλος του Διαδικτύου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Ιστοσελίδες Κοινωνικής Δικτύωσης (</a:t>
            </a:r>
            <a:r>
              <a:rPr lang="en-US" dirty="0" smtClean="0"/>
              <a:t>Social</a:t>
            </a:r>
            <a:r>
              <a:rPr lang="en-US" baseline="0" dirty="0" smtClean="0"/>
              <a:t> Networking Websites)</a:t>
            </a:r>
            <a:endParaRPr lang="el-GR" dirty="0" smtClean="0"/>
          </a:p>
          <a:p>
            <a:r>
              <a:rPr lang="el-GR" dirty="0" smtClean="0"/>
              <a:t>Εταιρική Εικόνα </a:t>
            </a:r>
            <a:r>
              <a:rPr lang="el-GR" sz="2000" dirty="0" smtClean="0"/>
              <a:t>(</a:t>
            </a:r>
            <a:r>
              <a:rPr lang="el-GR" sz="2000" dirty="0" err="1" smtClean="0"/>
              <a:t>Employer</a:t>
            </a:r>
            <a:r>
              <a:rPr lang="el-GR" sz="2000" dirty="0" smtClean="0"/>
              <a:t> </a:t>
            </a:r>
            <a:r>
              <a:rPr lang="el-GR" sz="2000" dirty="0" err="1" smtClean="0"/>
              <a:t>Branding</a:t>
            </a:r>
            <a:r>
              <a:rPr lang="el-GR" sz="2000" dirty="0" smtClean="0"/>
              <a:t>)</a:t>
            </a:r>
          </a:p>
          <a:p>
            <a:pPr lvl="1"/>
            <a:r>
              <a:rPr lang="el-GR" dirty="0" smtClean="0"/>
              <a:t>Αντιδράσεις Υποψηφίων </a:t>
            </a:r>
            <a:r>
              <a:rPr lang="el-GR" sz="1800" dirty="0" smtClean="0"/>
              <a:t>(</a:t>
            </a:r>
            <a:r>
              <a:rPr lang="el-GR" sz="1800" dirty="0" err="1" smtClean="0"/>
              <a:t>Applicant</a:t>
            </a:r>
            <a:r>
              <a:rPr lang="el-GR" sz="1800" dirty="0" smtClean="0"/>
              <a:t> </a:t>
            </a:r>
            <a:r>
              <a:rPr lang="el-GR" sz="1800" dirty="0" err="1" smtClean="0"/>
              <a:t>Reactions</a:t>
            </a:r>
            <a:r>
              <a:rPr lang="el-GR" sz="1800" dirty="0" smtClean="0"/>
              <a:t>)</a:t>
            </a:r>
          </a:p>
          <a:p>
            <a:pPr lvl="2"/>
            <a:r>
              <a:rPr lang="el-GR" dirty="0" smtClean="0"/>
              <a:t>Word of </a:t>
            </a:r>
            <a:r>
              <a:rPr lang="el-GR" dirty="0" err="1" smtClean="0"/>
              <a:t>Mouth</a:t>
            </a:r>
            <a:r>
              <a:rPr lang="el-GR" dirty="0" smtClean="0"/>
              <a:t>  </a:t>
            </a:r>
            <a:r>
              <a:rPr lang="el-GR" dirty="0" err="1" smtClean="0"/>
              <a:t>vs</a:t>
            </a:r>
            <a:r>
              <a:rPr lang="el-GR" dirty="0" smtClean="0"/>
              <a:t>. Word of «Mouse»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41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O ρόλος του Διαδικτύου</a:t>
            </a:r>
          </a:p>
          <a:p>
            <a:pPr lvl="1"/>
            <a:r>
              <a:rPr lang="el-GR" dirty="0" smtClean="0"/>
              <a:t>Εταιρικές Ιστοσελίδες </a:t>
            </a:r>
            <a:r>
              <a:rPr lang="el-GR" sz="1800" dirty="0" smtClean="0"/>
              <a:t>(</a:t>
            </a:r>
            <a:r>
              <a:rPr lang="el-GR" sz="1800" dirty="0" err="1" smtClean="0"/>
              <a:t>Company</a:t>
            </a:r>
            <a:r>
              <a:rPr lang="el-GR" sz="1800" dirty="0" smtClean="0"/>
              <a:t> </a:t>
            </a:r>
            <a:r>
              <a:rPr lang="el-GR" sz="1800" dirty="0" err="1" smtClean="0"/>
              <a:t>Career</a:t>
            </a:r>
            <a:r>
              <a:rPr lang="el-GR" sz="1800" dirty="0" smtClean="0"/>
              <a:t> </a:t>
            </a:r>
            <a:r>
              <a:rPr lang="el-GR" sz="1800" dirty="0" err="1" smtClean="0"/>
              <a:t>Pages</a:t>
            </a:r>
            <a:r>
              <a:rPr lang="el-GR" sz="1800" dirty="0" smtClean="0"/>
              <a:t>)</a:t>
            </a:r>
          </a:p>
          <a:p>
            <a:pPr lvl="1"/>
            <a:r>
              <a:rPr lang="el-GR" dirty="0" smtClean="0"/>
              <a:t>Ιστοσελίδες Αναζήτησης Εργασίας </a:t>
            </a:r>
            <a:r>
              <a:rPr lang="el-GR" sz="1800" dirty="0" smtClean="0"/>
              <a:t>(</a:t>
            </a:r>
            <a:r>
              <a:rPr lang="el-GR" sz="1800" dirty="0" err="1" smtClean="0"/>
              <a:t>Job</a:t>
            </a:r>
            <a:r>
              <a:rPr lang="el-GR" sz="1800" dirty="0" smtClean="0"/>
              <a:t> </a:t>
            </a:r>
            <a:r>
              <a:rPr lang="el-GR" sz="1800" dirty="0" err="1" smtClean="0"/>
              <a:t>Boards</a:t>
            </a:r>
            <a:r>
              <a:rPr lang="el-GR" sz="1800" dirty="0" smtClean="0"/>
              <a:t>)</a:t>
            </a:r>
            <a:endParaRPr lang="el-GR" sz="1200" dirty="0" smtClean="0"/>
          </a:p>
          <a:p>
            <a:pPr lvl="1"/>
            <a:r>
              <a:rPr lang="el-GR" dirty="0" smtClean="0"/>
              <a:t>Συστήματα Παρακολούθησης Υποψηφίων </a:t>
            </a:r>
            <a:r>
              <a:rPr lang="el-GR" sz="2000" dirty="0" smtClean="0"/>
              <a:t>(</a:t>
            </a:r>
            <a:r>
              <a:rPr lang="el-GR" sz="2000" dirty="0" err="1" smtClean="0"/>
              <a:t>Applicant</a:t>
            </a:r>
            <a:r>
              <a:rPr lang="el-GR" sz="2000" dirty="0" smtClean="0"/>
              <a:t> </a:t>
            </a:r>
            <a:r>
              <a:rPr lang="el-GR" sz="2000" dirty="0" err="1" smtClean="0"/>
              <a:t>Tracking</a:t>
            </a:r>
            <a:r>
              <a:rPr lang="el-GR" sz="2000" dirty="0" smtClean="0"/>
              <a:t> Systems)</a:t>
            </a:r>
          </a:p>
          <a:p>
            <a:pPr lvl="1"/>
            <a:r>
              <a:rPr lang="el-GR" dirty="0" smtClean="0"/>
              <a:t>	Διευκόλυνση της διαχείρισης των αιτήσεων και της διαδικασίας επιλογής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980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Ιστοσελίδες Κοινωνικής Δικτύωσης </a:t>
            </a:r>
            <a:r>
              <a:rPr lang="el-GR" sz="1000" dirty="0" smtClean="0"/>
              <a:t>(Social </a:t>
            </a:r>
            <a:r>
              <a:rPr lang="el-GR" sz="1000" dirty="0" err="1" smtClean="0"/>
              <a:t>Networking</a:t>
            </a:r>
            <a:r>
              <a:rPr lang="el-GR" sz="1000" dirty="0" smtClean="0"/>
              <a:t> </a:t>
            </a:r>
            <a:r>
              <a:rPr lang="el-GR" sz="1000" dirty="0" err="1" smtClean="0"/>
              <a:t>Websites</a:t>
            </a:r>
            <a:r>
              <a:rPr lang="el-GR" sz="100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97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043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</a:p>
          <a:p>
            <a:r>
              <a:rPr lang="el-GR" dirty="0" smtClean="0"/>
              <a:t>Ψυχομετρικά Τεστ </a:t>
            </a:r>
            <a:r>
              <a:rPr lang="el-GR" sz="1000" dirty="0" smtClean="0"/>
              <a:t>(</a:t>
            </a:r>
            <a:r>
              <a:rPr lang="el-GR" sz="1000" dirty="0" err="1" smtClean="0"/>
              <a:t>Psychometric</a:t>
            </a:r>
            <a:r>
              <a:rPr lang="el-GR" sz="1000" dirty="0" smtClean="0"/>
              <a:t> </a:t>
            </a:r>
            <a:r>
              <a:rPr lang="el-GR" sz="1000" dirty="0" err="1" smtClean="0"/>
              <a:t>Tests</a:t>
            </a:r>
            <a:r>
              <a:rPr lang="el-GR" sz="1000" dirty="0" smtClean="0"/>
              <a:t>)</a:t>
            </a:r>
          </a:p>
          <a:p>
            <a:r>
              <a:rPr lang="el-GR" dirty="0" smtClean="0"/>
              <a:t>Δείγμα Έργου </a:t>
            </a:r>
            <a:r>
              <a:rPr lang="el-GR" sz="1000" dirty="0" smtClean="0"/>
              <a:t>(</a:t>
            </a:r>
            <a:r>
              <a:rPr lang="el-GR" sz="1000" dirty="0" err="1" smtClean="0"/>
              <a:t>Work</a:t>
            </a:r>
            <a:r>
              <a:rPr lang="el-GR" sz="1000" dirty="0" smtClean="0"/>
              <a:t> </a:t>
            </a:r>
            <a:r>
              <a:rPr lang="el-GR" sz="1000" dirty="0" err="1" smtClean="0"/>
              <a:t>Samples</a:t>
            </a:r>
            <a:r>
              <a:rPr lang="el-GR" sz="1000" dirty="0" smtClean="0"/>
              <a:t>)</a:t>
            </a:r>
          </a:p>
          <a:p>
            <a:r>
              <a:rPr lang="el-GR" dirty="0" smtClean="0"/>
              <a:t>Κέντρα Επιλογής/Αξιολόγησης/Ανάπτυξης </a:t>
            </a:r>
            <a:r>
              <a:rPr lang="el-GR" sz="1000" dirty="0" smtClean="0"/>
              <a:t>(</a:t>
            </a:r>
            <a:r>
              <a:rPr lang="el-GR" sz="1000" dirty="0" err="1" smtClean="0"/>
              <a:t>Assessment</a:t>
            </a:r>
            <a:r>
              <a:rPr lang="el-GR" sz="1000" dirty="0" smtClean="0"/>
              <a:t> &amp; Development </a:t>
            </a:r>
            <a:r>
              <a:rPr lang="el-GR" sz="1000" dirty="0" err="1" smtClean="0"/>
              <a:t>Centres</a:t>
            </a:r>
            <a:r>
              <a:rPr lang="el-GR" sz="1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943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Ψηφιακή Συνέντευξη </a:t>
            </a:r>
            <a:r>
              <a:rPr lang="el-GR" sz="1800" dirty="0" smtClean="0"/>
              <a:t>(</a:t>
            </a:r>
            <a:r>
              <a:rPr lang="el-GR" sz="1800" dirty="0" err="1" smtClean="0"/>
              <a:t>Digital</a:t>
            </a:r>
            <a:r>
              <a:rPr lang="el-GR" sz="1800" dirty="0" smtClean="0"/>
              <a:t> </a:t>
            </a:r>
            <a:r>
              <a:rPr lang="el-GR" sz="1800" dirty="0" err="1" smtClean="0"/>
              <a:t>Interviewing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dirty="0" smtClean="0"/>
              <a:t>Διαδικτυακή Αξιολόγηση </a:t>
            </a:r>
            <a:r>
              <a:rPr lang="el-GR" sz="1800" dirty="0" smtClean="0"/>
              <a:t>(On-</a:t>
            </a:r>
            <a:r>
              <a:rPr lang="el-GR" sz="1800" dirty="0" err="1" smtClean="0"/>
              <a:t>line</a:t>
            </a:r>
            <a:r>
              <a:rPr lang="el-GR" sz="1800" dirty="0" smtClean="0"/>
              <a:t> </a:t>
            </a:r>
            <a:r>
              <a:rPr lang="el-GR" sz="1800" dirty="0" err="1" smtClean="0"/>
              <a:t>assessment</a:t>
            </a:r>
            <a:r>
              <a:rPr lang="el-GR" sz="1800" dirty="0" smtClean="0"/>
              <a:t>)</a:t>
            </a:r>
          </a:p>
          <a:p>
            <a:pPr lvl="1"/>
            <a:r>
              <a:rPr lang="el-GR" dirty="0" smtClean="0"/>
              <a:t>Αντικειμενική Αξιολόγηση υπό Επίβλεψη ή μη </a:t>
            </a:r>
            <a:r>
              <a:rPr lang="el-GR" sz="1800" dirty="0" smtClean="0"/>
              <a:t>(</a:t>
            </a:r>
            <a:r>
              <a:rPr lang="el-GR" sz="1800" dirty="0" err="1" smtClean="0"/>
              <a:t>Proctored</a:t>
            </a:r>
            <a:r>
              <a:rPr lang="el-GR" sz="1800" dirty="0" smtClean="0"/>
              <a:t> </a:t>
            </a:r>
            <a:r>
              <a:rPr lang="el-GR" sz="1800" dirty="0" err="1" smtClean="0"/>
              <a:t>vs</a:t>
            </a:r>
            <a:r>
              <a:rPr lang="el-GR" sz="1800" dirty="0" smtClean="0"/>
              <a:t>. </a:t>
            </a:r>
            <a:r>
              <a:rPr lang="en-US" sz="1800" dirty="0" smtClean="0"/>
              <a:t>U</a:t>
            </a:r>
            <a:r>
              <a:rPr lang="el-GR" sz="1800" dirty="0" err="1" smtClean="0"/>
              <a:t>nproctored</a:t>
            </a:r>
            <a:r>
              <a:rPr lang="el-GR" sz="1800" dirty="0" smtClean="0"/>
              <a:t> </a:t>
            </a:r>
            <a:r>
              <a:rPr lang="el-GR" sz="1800" dirty="0" err="1" smtClean="0"/>
              <a:t>Τesting</a:t>
            </a:r>
            <a:r>
              <a:rPr lang="el-GR" sz="1800" dirty="0" smtClean="0"/>
              <a:t>)</a:t>
            </a:r>
          </a:p>
          <a:p>
            <a:pPr lvl="1"/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Αξιολόγηση μέσω παιχνιδιού </a:t>
            </a:r>
            <a:r>
              <a:rPr lang="el-GR" sz="1800" dirty="0" smtClean="0"/>
              <a:t>(</a:t>
            </a:r>
            <a:r>
              <a:rPr lang="el-GR" sz="1800" dirty="0" err="1" smtClean="0"/>
              <a:t>Gamification</a:t>
            </a:r>
            <a:r>
              <a:rPr lang="el-GR" sz="1800" dirty="0" smtClean="0"/>
              <a:t> / </a:t>
            </a:r>
            <a:r>
              <a:rPr lang="el-GR" sz="1800" dirty="0" err="1" smtClean="0"/>
              <a:t>Games-based</a:t>
            </a:r>
            <a:r>
              <a:rPr lang="el-GR" sz="1800" dirty="0" smtClean="0"/>
              <a:t> </a:t>
            </a:r>
            <a:r>
              <a:rPr lang="el-GR" sz="1800" dirty="0" err="1" smtClean="0"/>
              <a:t>Assessment</a:t>
            </a:r>
            <a:r>
              <a:rPr lang="el-GR" sz="1800" dirty="0" smtClean="0"/>
              <a:t>)</a:t>
            </a:r>
          </a:p>
          <a:p>
            <a:pPr lvl="1"/>
            <a:r>
              <a:rPr lang="el-GR" dirty="0" smtClean="0"/>
              <a:t>Ερωτηματολόγια Αξιολόγησης Υποθετικών Καταστάσεων </a:t>
            </a:r>
            <a:r>
              <a:rPr lang="el-GR" sz="1800" dirty="0" smtClean="0"/>
              <a:t>(</a:t>
            </a:r>
            <a:r>
              <a:rPr lang="el-GR" sz="1800" dirty="0" err="1" smtClean="0"/>
              <a:t>Situational</a:t>
            </a:r>
            <a:r>
              <a:rPr lang="el-GR" sz="1800" dirty="0" smtClean="0"/>
              <a:t> </a:t>
            </a:r>
            <a:r>
              <a:rPr lang="el-GR" sz="1800" dirty="0" err="1" smtClean="0"/>
              <a:t>Judgement</a:t>
            </a:r>
            <a:r>
              <a:rPr lang="el-GR" sz="1800" dirty="0" smtClean="0"/>
              <a:t> </a:t>
            </a:r>
            <a:r>
              <a:rPr lang="el-GR" sz="1800" dirty="0" err="1" smtClean="0"/>
              <a:t>Tests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130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l-GR" noProof="0" smtClean="0"/>
              <a:t>Click to edit Master title style</a:t>
            </a:r>
            <a:endParaRPr lang="el-GR" altLang="el-GR" noProof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l-GR" noProof="0" smtClean="0"/>
              <a:t>Click to edit Master subtitle style</a:t>
            </a:r>
            <a:endParaRPr lang="el-GR" altLang="el-G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dirty="0" smtClean="0"/>
              <a:t>Ιωάννης Νικολάου, Οικονομικό Πανεπιστήμιο Αθηνών</a:t>
            </a:r>
            <a:endParaRPr lang="el-GR" alt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931224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6280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384300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286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443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8995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57638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36" y="6245225"/>
            <a:ext cx="446449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793122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301" t="-196" r="27637" b="196"/>
          <a:stretch/>
        </p:blipFill>
        <p:spPr bwMode="auto">
          <a:xfrm>
            <a:off x="323528" y="-27454"/>
            <a:ext cx="8820472" cy="69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00" y="-19051"/>
            <a:ext cx="4944740" cy="6906649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rgbClr val="161616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4102" name="Title 3"/>
          <p:cNvSpPr>
            <a:spLocks noGrp="1"/>
          </p:cNvSpPr>
          <p:nvPr>
            <p:ph type="ctrTitle" sz="quarter"/>
          </p:nvPr>
        </p:nvSpPr>
        <p:spPr>
          <a:xfrm>
            <a:off x="77216" y="2996952"/>
            <a:ext cx="4782816" cy="178294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3200" i="1" dirty="0"/>
              <a:t>Σύγχρονες εξελίξεις στον χώρο της προσέλκυσης και επιλογής προσωπικού: ο ρόλος της τεχνολογίας</a:t>
            </a:r>
            <a:r>
              <a:rPr lang="en-GB" sz="3200" dirty="0"/>
              <a:t> </a:t>
            </a:r>
            <a:endParaRPr lang="el-GR" altLang="el-GR" sz="3200" dirty="0" smtClean="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647" y="116633"/>
            <a:ext cx="1513193" cy="24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ubtitle 1"/>
          <p:cNvSpPr>
            <a:spLocks noGrp="1"/>
          </p:cNvSpPr>
          <p:nvPr>
            <p:ph type="subTitle" sz="quarter" idx="1"/>
          </p:nvPr>
        </p:nvSpPr>
        <p:spPr>
          <a:xfrm>
            <a:off x="141501" y="5279288"/>
            <a:ext cx="4656138" cy="1008062"/>
          </a:xfrm>
        </p:spPr>
        <p:txBody>
          <a:bodyPr/>
          <a:lstStyle/>
          <a:p>
            <a:r>
              <a:rPr lang="el-GR" altLang="el-GR" sz="2800" dirty="0" smtClean="0">
                <a:solidFill>
                  <a:schemeClr val="tx1"/>
                </a:solidFill>
              </a:rPr>
              <a:t>Ιωάννης Νικολάου</a:t>
            </a:r>
          </a:p>
          <a:p>
            <a:r>
              <a:rPr lang="el-GR" altLang="el-GR" sz="1800" dirty="0" smtClean="0">
                <a:solidFill>
                  <a:schemeClr val="tx1"/>
                </a:solidFill>
              </a:rPr>
              <a:t>Αναπληρωτής Καθηγητής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Διευθυντής </a:t>
            </a:r>
            <a:r>
              <a:rPr lang="el-GR" sz="1800" dirty="0" smtClean="0">
                <a:solidFill>
                  <a:schemeClr val="tx1"/>
                </a:solidFill>
              </a:rPr>
              <a:t>ΜΠΣ στη </a:t>
            </a:r>
            <a:r>
              <a:rPr lang="el-GR" sz="1800" dirty="0">
                <a:solidFill>
                  <a:schemeClr val="tx1"/>
                </a:solidFill>
              </a:rPr>
              <a:t>Διοίκηση Ανθρώπινου </a:t>
            </a:r>
            <a:r>
              <a:rPr lang="el-GR" sz="1800" dirty="0" smtClean="0">
                <a:solidFill>
                  <a:schemeClr val="tx1"/>
                </a:solidFill>
              </a:rPr>
              <a:t>Δυναμικού </a:t>
            </a:r>
            <a:endParaRPr lang="el-GR" altLang="el-G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Παραδοσιακές μέθοδοι </a:t>
            </a:r>
            <a:r>
              <a:rPr lang="el-GR" dirty="0" smtClean="0"/>
              <a:t>επιλογής προσωπικού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</a:p>
          <a:p>
            <a:r>
              <a:rPr lang="el-GR" dirty="0" smtClean="0"/>
              <a:t>Ψυχομετρικά Τεστ </a:t>
            </a:r>
            <a:endParaRPr lang="el-GR" sz="2000" dirty="0" smtClean="0"/>
          </a:p>
          <a:p>
            <a:r>
              <a:rPr lang="el-GR" dirty="0" smtClean="0"/>
              <a:t>Δείγμα Έργου</a:t>
            </a:r>
            <a:endParaRPr lang="el-GR" sz="2000" dirty="0" smtClean="0"/>
          </a:p>
          <a:p>
            <a:r>
              <a:rPr lang="el-GR" dirty="0" smtClean="0"/>
              <a:t>Κέντρα Επιλογής/Αξιολόγησης/Ανάπτυξης</a:t>
            </a:r>
            <a:endParaRPr lang="el-GR" sz="20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414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μέθοδοι επιλογής</a:t>
            </a:r>
            <a:r>
              <a:rPr lang="en-US" dirty="0"/>
              <a:t> 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Ψηφιακή Συνέντευξη </a:t>
            </a:r>
            <a:endParaRPr lang="en-US" sz="1800" dirty="0"/>
          </a:p>
          <a:p>
            <a:r>
              <a:rPr lang="el-GR" dirty="0" smtClean="0"/>
              <a:t>Διαδικτυακή Αξιολόγηση </a:t>
            </a:r>
            <a:endParaRPr lang="el-GR" sz="1800" dirty="0" smtClean="0"/>
          </a:p>
          <a:p>
            <a:pPr lvl="1"/>
            <a:r>
              <a:rPr lang="el-GR" dirty="0" smtClean="0"/>
              <a:t>Αντικειμενική Αξιολόγηση</a:t>
            </a:r>
            <a:endParaRPr lang="el-GR" sz="1800" dirty="0" smtClean="0"/>
          </a:p>
          <a:p>
            <a:pPr lvl="1"/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Αξιολόγηση μέσω παιχνιδιού</a:t>
            </a:r>
          </a:p>
          <a:p>
            <a:pPr lvl="1"/>
            <a:r>
              <a:rPr lang="el-GR" dirty="0" smtClean="0"/>
              <a:t>Ερωτηματολόγια Αξιολόγησης Υποθετικών Καταστάσεων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68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μέθοδοι επιλογής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(2/4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Ψηφιακή </a:t>
            </a:r>
            <a:r>
              <a:rPr lang="el-GR" dirty="0" smtClean="0"/>
              <a:t>Συνέντευξη</a:t>
            </a:r>
            <a:endParaRPr lang="en-US" dirty="0"/>
          </a:p>
          <a:p>
            <a:pPr lvl="1"/>
            <a:r>
              <a:rPr lang="el-GR" dirty="0" smtClean="0"/>
              <a:t>Ασύγχρονη συνέντευξη με την χρήση εξειδικευμένων πλατφορμών</a:t>
            </a:r>
          </a:p>
          <a:p>
            <a:pPr lvl="1"/>
            <a:r>
              <a:rPr lang="el-GR" dirty="0" smtClean="0"/>
              <a:t>Πλεονεκτήματα: </a:t>
            </a:r>
            <a:r>
              <a:rPr lang="en-US" dirty="0" smtClean="0"/>
              <a:t>Big Data, Text Analytics, Voice Mining, </a:t>
            </a:r>
            <a:r>
              <a:rPr lang="el-GR" dirty="0" smtClean="0"/>
              <a:t>μείωση χρόνου, </a:t>
            </a:r>
            <a:r>
              <a:rPr lang="el-GR" u="sng" dirty="0" smtClean="0"/>
              <a:t>ομοιόμορφη διαδικασία συνέντευξης</a:t>
            </a:r>
          </a:p>
          <a:p>
            <a:pPr lvl="1"/>
            <a:r>
              <a:rPr lang="el-GR" dirty="0" smtClean="0"/>
              <a:t>Μειονεκτήματα: Απρόσωπη διαδικασία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5921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μέθοδοι επιλογής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(3/4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05000"/>
            <a:ext cx="8712968" cy="4114800"/>
          </a:xfrm>
        </p:spPr>
        <p:txBody>
          <a:bodyPr/>
          <a:lstStyle/>
          <a:p>
            <a:r>
              <a:rPr lang="el-GR" dirty="0" smtClean="0"/>
              <a:t>Διαδικτυακή Αξιολόγηση</a:t>
            </a:r>
            <a:endParaRPr lang="en-US" dirty="0" smtClean="0"/>
          </a:p>
          <a:p>
            <a:pPr lvl="1"/>
            <a:r>
              <a:rPr lang="el-GR" dirty="0" smtClean="0"/>
              <a:t>Αντικειμενική Αξιολόγηση</a:t>
            </a:r>
          </a:p>
          <a:p>
            <a:pPr lvl="2"/>
            <a:r>
              <a:rPr lang="el-GR" dirty="0" smtClean="0"/>
              <a:t>Τεστ Ικανοτήτων </a:t>
            </a:r>
            <a:r>
              <a:rPr lang="el-GR" sz="1800" dirty="0" smtClean="0"/>
              <a:t>(η πιο έγκυρη μέθοδος επιλογής προσωπικού .50)</a:t>
            </a:r>
            <a:endParaRPr lang="el-GR" dirty="0" smtClean="0"/>
          </a:p>
          <a:p>
            <a:pPr lvl="2"/>
            <a:r>
              <a:rPr lang="el-GR" dirty="0" smtClean="0"/>
              <a:t>Τεστ Προσωπικότητας</a:t>
            </a:r>
            <a:endParaRPr lang="en-US" dirty="0" smtClean="0"/>
          </a:p>
          <a:p>
            <a:pPr lvl="2"/>
            <a:r>
              <a:rPr lang="el-GR" dirty="0" smtClean="0"/>
              <a:t>Τεστ Γενικών Γνώσεων-Δεξιοτήτων (ΑΣΕΠ)</a:t>
            </a:r>
          </a:p>
          <a:p>
            <a:pPr lvl="3"/>
            <a:r>
              <a:rPr lang="el-GR" dirty="0"/>
              <a:t>Αξιολόγηση υπό Επίβλεψη ή μη </a:t>
            </a:r>
            <a:endParaRPr lang="el-GR" sz="1000" dirty="0"/>
          </a:p>
          <a:p>
            <a:pPr lvl="1"/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mr-IN" dirty="0"/>
              <a:t>–</a:t>
            </a:r>
            <a:r>
              <a:rPr lang="el-GR" dirty="0"/>
              <a:t> Αξιολόγηση μέσω </a:t>
            </a:r>
            <a:r>
              <a:rPr lang="el-GR" dirty="0" smtClean="0"/>
              <a:t>παιχνιδιού</a:t>
            </a:r>
          </a:p>
          <a:p>
            <a:pPr lvl="2"/>
            <a:r>
              <a:rPr lang="el-GR" dirty="0" smtClean="0"/>
              <a:t>Αξιολόγηση ικανοτήτων, χαρακτηριστικών προσωπικότητας, διαπροσωπικών δεξιοτήτων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128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μέθοδοι επιλογής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(4/4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Ερωτηματολόγια Αξιολόγησης Υποθετικών Καταστάσεων</a:t>
            </a:r>
          </a:p>
          <a:p>
            <a:pPr lvl="1"/>
            <a:r>
              <a:rPr lang="el-GR" dirty="0" smtClean="0"/>
              <a:t>Αντικειμενική Αξιολόγηση</a:t>
            </a:r>
          </a:p>
          <a:p>
            <a:pPr lvl="1"/>
            <a:r>
              <a:rPr lang="el-GR" dirty="0" smtClean="0"/>
              <a:t>Παρουσίαση σεναρίου και πιθανών απαντήσεων (πολλαπλής επιλογής)</a:t>
            </a:r>
          </a:p>
          <a:p>
            <a:pPr lvl="1"/>
            <a:r>
              <a:rPr lang="el-GR" dirty="0"/>
              <a:t>Αξιολόγηση </a:t>
            </a:r>
            <a:r>
              <a:rPr lang="el-GR" dirty="0" smtClean="0"/>
              <a:t>δεξιοτήτων αλλά και γνώσεων</a:t>
            </a:r>
          </a:p>
          <a:p>
            <a:pPr lvl="1"/>
            <a:r>
              <a:rPr lang="el-GR" dirty="0" smtClean="0"/>
              <a:t>Έντυπη, διαδικτυακή, </a:t>
            </a:r>
            <a:r>
              <a:rPr lang="en-US" dirty="0" smtClean="0"/>
              <a:t>video</a:t>
            </a:r>
            <a:r>
              <a:rPr lang="el-GR" dirty="0" smtClean="0"/>
              <a:t> χορήγηση </a:t>
            </a:r>
            <a:endParaRPr lang="en-US" dirty="0" smtClean="0"/>
          </a:p>
          <a:p>
            <a:pPr lvl="1"/>
            <a:r>
              <a:rPr lang="el-GR" dirty="0" smtClean="0"/>
              <a:t>Προβλεπτική εγκυρότητα μεταξύ .26 και .34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7011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Παράδειγμα Ερωτηματολογίου </a:t>
            </a:r>
            <a:r>
              <a:rPr lang="el-GR" sz="3200" dirty="0"/>
              <a:t>Αξιολόγησης Υποθετικών </a:t>
            </a:r>
            <a:r>
              <a:rPr lang="el-GR" sz="3200" dirty="0" smtClean="0"/>
              <a:t>Καταστάσεων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596008"/>
          </a:xfrm>
        </p:spPr>
        <p:txBody>
          <a:bodyPr/>
          <a:lstStyle/>
          <a:p>
            <a:r>
              <a:rPr lang="el-GR" sz="1800" dirty="0" smtClean="0"/>
              <a:t>Η </a:t>
            </a:r>
            <a:r>
              <a:rPr lang="el-GR" sz="1800" dirty="0"/>
              <a:t>εταιρία στην οποία εργάζεσαι λανσάρει ένα νέο προϊόν. Σου έχει ζητηθεί να επικοινωνήσεις με το υπάρχον πελατολόγιο και να καταφέρεις να το προωθήσεις μέσα σε 2 μήνες ενώ κανονικά χρειάζεσαι 5 μήνες. Δεν σου έχουν δοθεί οδηγίες πώς θα τα βγάλεις πέρα, ενώ τους επόμενους 2 μήνες ολοκληρώνεις το μεταπτυχιακό  πρόγραμμα σπουδών που παρακολουθείς. Πώς το διαχειρίζεσαι</a:t>
            </a:r>
            <a:r>
              <a:rPr lang="el-GR" sz="1800" dirty="0" smtClean="0"/>
              <a:t>;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739952"/>
              </p:ext>
            </p:extLst>
          </p:nvPr>
        </p:nvGraphicFramePr>
        <p:xfrm>
          <a:off x="971600" y="3501008"/>
          <a:ext cx="7416824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264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1. Αγχώνομαι 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για το αν θα τα καταφέρω μέσα σε τόσο σύντομο χρονικό διάστημα, δεν ξέρω από πού να ξεκινήσω, πώς να το οργανώσω.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 Κάθομαι 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μέχρι αργά το βράδυ στη δουλειά, απουσιάζω από το μεταπτυχιακό μου ή ζητώ παράταση για μια εργασία προκειμένου να δουλέψω περισσότερο στο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project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 Εργάζομαι 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όπως συνήθως, ακόμη και με πιο στενά χρονικά περιθώρια προσεγγίζοντας όλους τους πελάτες ώστε να το προωθήσω.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4. Οργανώνομαι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, ρωτώ έναν έμπειρο συνάδελφο πώς να το κάνω, σκέφτομαι ποιοι πελάτες είναι πιο πιθανοί ώστε να προωθήσω το προϊόν.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8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Κλείνοντας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κρίσιμος ρόλος της </a:t>
            </a:r>
            <a:r>
              <a:rPr lang="el-GR" dirty="0" smtClean="0"/>
              <a:t>προσέλκυσης και της εικόνας του δημόσιου τομέα: </a:t>
            </a:r>
            <a:endParaRPr lang="en-US" dirty="0" smtClean="0"/>
          </a:p>
          <a:p>
            <a:pPr lvl="1"/>
            <a:r>
              <a:rPr lang="el-GR" dirty="0" smtClean="0"/>
              <a:t>Είναι ο Δημόσιος Τομέας εργοδότης επιλογής (</a:t>
            </a:r>
            <a:r>
              <a:rPr lang="en-US" dirty="0" smtClean="0"/>
              <a:t>employer of choice) </a:t>
            </a:r>
            <a:r>
              <a:rPr lang="el-GR" dirty="0" smtClean="0"/>
              <a:t>ή εργοδότης ανάγκης;</a:t>
            </a:r>
          </a:p>
          <a:p>
            <a:pPr lvl="1"/>
            <a:r>
              <a:rPr lang="el-GR" dirty="0"/>
              <a:t>Γιατί κάποιος να εργαστεί στον Δημόσιο Τομέα;</a:t>
            </a:r>
          </a:p>
          <a:p>
            <a:pPr lvl="1"/>
            <a:r>
              <a:rPr lang="el-GR" dirty="0"/>
              <a:t>Εργασιακή Σταθερότητα-Ασφάλεια </a:t>
            </a:r>
            <a:r>
              <a:rPr lang="en-US" dirty="0"/>
              <a:t>vs. </a:t>
            </a:r>
            <a:r>
              <a:rPr lang="el-GR" dirty="0"/>
              <a:t>Εργασιακή Εξέλιξη και </a:t>
            </a:r>
            <a:r>
              <a:rPr lang="el-GR" dirty="0" smtClean="0"/>
              <a:t>Αξιοκρατία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6351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Κλείνοντας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smtClean="0"/>
              <a:t>Η προσέλκυση/επιλογή δεν μπορεί να λειτουργήσει ανεξάρτητα από τις υπόλοιπες πρακτικές Διοίκησης Ανθρώπινου Δυναμικού</a:t>
            </a:r>
            <a:r>
              <a:rPr lang="el-GR" dirty="0"/>
              <a:t>.</a:t>
            </a:r>
            <a:endParaRPr lang="el-GR" dirty="0" smtClean="0"/>
          </a:p>
          <a:p>
            <a:pPr lvl="1"/>
            <a:r>
              <a:rPr lang="el-GR" dirty="0" smtClean="0"/>
              <a:t>Και, η τεχνολογία βοηθάει, υποστηρίζει αλλά δεν λύνει τα προβλήματα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6351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301" t="-196" r="27637" b="196"/>
          <a:stretch/>
        </p:blipFill>
        <p:spPr bwMode="auto">
          <a:xfrm>
            <a:off x="323528" y="-27454"/>
            <a:ext cx="8820472" cy="69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00" y="-19051"/>
            <a:ext cx="4944740" cy="6906649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rgbClr val="161616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4102" name="Title 3"/>
          <p:cNvSpPr>
            <a:spLocks noGrp="1"/>
          </p:cNvSpPr>
          <p:nvPr>
            <p:ph type="ctrTitle" sz="quarter"/>
          </p:nvPr>
        </p:nvSpPr>
        <p:spPr>
          <a:xfrm>
            <a:off x="77216" y="2996952"/>
            <a:ext cx="4782816" cy="178294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3200" i="1" dirty="0"/>
              <a:t>Σύγχρονες εξελίξεις στον χώρο της προσέλκυσης και επιλογής προσωπικού: ο ρόλος της τεχνολογίας</a:t>
            </a:r>
            <a:r>
              <a:rPr lang="en-GB" sz="3200" dirty="0"/>
              <a:t> </a:t>
            </a:r>
            <a:endParaRPr lang="el-GR" altLang="el-GR" sz="3200" dirty="0" smtClean="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647" y="116633"/>
            <a:ext cx="1513193" cy="24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ubtitle 1"/>
          <p:cNvSpPr>
            <a:spLocks noGrp="1"/>
          </p:cNvSpPr>
          <p:nvPr>
            <p:ph type="subTitle" sz="quarter" idx="1"/>
          </p:nvPr>
        </p:nvSpPr>
        <p:spPr>
          <a:xfrm>
            <a:off x="141501" y="5279288"/>
            <a:ext cx="4656138" cy="1008062"/>
          </a:xfrm>
        </p:spPr>
        <p:txBody>
          <a:bodyPr/>
          <a:lstStyle/>
          <a:p>
            <a:r>
              <a:rPr lang="el-GR" altLang="el-GR" sz="2800" dirty="0" smtClean="0">
                <a:solidFill>
                  <a:schemeClr val="tx1"/>
                </a:solidFill>
              </a:rPr>
              <a:t>Ιωάννης Νικολάου</a:t>
            </a:r>
          </a:p>
          <a:p>
            <a:r>
              <a:rPr lang="el-GR" altLang="el-GR" sz="1800" dirty="0" smtClean="0">
                <a:solidFill>
                  <a:schemeClr val="tx1"/>
                </a:solidFill>
              </a:rPr>
              <a:t>Αναπληρωτής Καθηγητής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Διευθυντής </a:t>
            </a:r>
            <a:r>
              <a:rPr lang="el-GR" sz="1800" dirty="0" smtClean="0">
                <a:solidFill>
                  <a:schemeClr val="tx1"/>
                </a:solidFill>
              </a:rPr>
              <a:t>ΜΠΣ στη </a:t>
            </a:r>
            <a:r>
              <a:rPr lang="el-GR" sz="1800" dirty="0">
                <a:solidFill>
                  <a:schemeClr val="tx1"/>
                </a:solidFill>
              </a:rPr>
              <a:t>Διοίκηση Ανθρώπινου </a:t>
            </a:r>
            <a:r>
              <a:rPr lang="el-GR" sz="1800" dirty="0" smtClean="0">
                <a:solidFill>
                  <a:schemeClr val="tx1"/>
                </a:solidFill>
              </a:rPr>
              <a:t>Δυναμικού </a:t>
            </a:r>
            <a:endParaRPr lang="el-GR" altLang="el-G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54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Παραδοσιακές μέθοδοι προσέλκυσης και επιλογής</a:t>
            </a:r>
          </a:p>
          <a:p>
            <a:r>
              <a:rPr lang="el-GR" dirty="0" smtClean="0"/>
              <a:t>Σύγχρονες </a:t>
            </a:r>
            <a:r>
              <a:rPr lang="el-GR" dirty="0"/>
              <a:t>μέθοδοι προσέλκυσης και επιλογής</a:t>
            </a:r>
          </a:p>
          <a:p>
            <a:pPr lvl="1"/>
            <a:r>
              <a:rPr lang="el-GR" dirty="0" smtClean="0"/>
              <a:t>Ο ρόλος της τεχνολογίας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pic>
        <p:nvPicPr>
          <p:cNvPr id="6" name="Picture 5" descr="C:\Users\Ioannis\Documents\5_Teaching\MSc_HRM\Selection\recrui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78" y="4365104"/>
            <a:ext cx="2011621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6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195"/>
            <a:ext cx="7937574" cy="1384300"/>
          </a:xfrm>
        </p:spPr>
        <p:txBody>
          <a:bodyPr/>
          <a:lstStyle/>
          <a:p>
            <a:r>
              <a:rPr lang="el-GR" dirty="0" smtClean="0"/>
              <a:t>Προσέλκυση Ανθρώπινου Δυναμικού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99454"/>
            <a:ext cx="6336704" cy="4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Παραδοσιακές μέθοδοι προσέλκυσης </a:t>
            </a:r>
            <a:r>
              <a:rPr lang="el-GR" dirty="0" smtClean="0"/>
              <a:t>προσωπικού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Εσωτερική ή Εξωτερική Προσέλκυση</a:t>
            </a:r>
          </a:p>
          <a:p>
            <a:pPr lvl="1"/>
            <a:r>
              <a:rPr lang="el-GR" dirty="0" smtClean="0"/>
              <a:t>Μέθοδοι Εξωτερικής Προσέλκυσης: </a:t>
            </a:r>
          </a:p>
          <a:p>
            <a:pPr lvl="2"/>
            <a:r>
              <a:rPr lang="el-GR" dirty="0" smtClean="0"/>
              <a:t>Προκήρυξη-Αγγελία</a:t>
            </a:r>
          </a:p>
          <a:p>
            <a:pPr lvl="2"/>
            <a:r>
              <a:rPr lang="el-GR" dirty="0" smtClean="0"/>
              <a:t>Έντυπη αίτηση </a:t>
            </a:r>
            <a:endParaRPr lang="el-GR" dirty="0"/>
          </a:p>
          <a:p>
            <a:pPr lvl="2"/>
            <a:r>
              <a:rPr lang="el-GR" dirty="0" smtClean="0"/>
              <a:t>Συστάσεις  </a:t>
            </a:r>
          </a:p>
          <a:p>
            <a:pPr lvl="3"/>
            <a:r>
              <a:rPr lang="el-GR" dirty="0" smtClean="0"/>
              <a:t>Δίκτυο Γνωστών &amp; Φίλων</a:t>
            </a:r>
          </a:p>
          <a:p>
            <a:pPr lvl="2"/>
            <a:r>
              <a:rPr lang="el-GR" dirty="0" smtClean="0"/>
              <a:t>Γραφεία Διασύνδεσης / Πανεπιστήμια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441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μέθοδοι </a:t>
            </a:r>
            <a:r>
              <a:rPr lang="el-GR" dirty="0" smtClean="0"/>
              <a:t>προσέλκυσης</a:t>
            </a:r>
            <a:r>
              <a:rPr lang="en-US" dirty="0" smtClean="0"/>
              <a:t> </a:t>
            </a:r>
            <a:r>
              <a:rPr lang="en-US" sz="2000" dirty="0" smtClean="0"/>
              <a:t>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Προγράμματα Συστάσεων Εργαζομένων</a:t>
            </a:r>
          </a:p>
          <a:p>
            <a:r>
              <a:rPr lang="el-GR" dirty="0" smtClean="0"/>
              <a:t>Διαδικτυακές Αιτήσεις </a:t>
            </a:r>
            <a:endParaRPr lang="el-GR" sz="2000" dirty="0" smtClean="0"/>
          </a:p>
          <a:p>
            <a:r>
              <a:rPr lang="el-GR" dirty="0" smtClean="0"/>
              <a:t>O ρόλος του Διαδικτύου</a:t>
            </a:r>
          </a:p>
          <a:p>
            <a:r>
              <a:rPr lang="el-GR" dirty="0" smtClean="0"/>
              <a:t>Ιστοσελίδες Κοινωνικής Δικτύωσης </a:t>
            </a:r>
          </a:p>
          <a:p>
            <a:r>
              <a:rPr lang="el-GR" dirty="0" smtClean="0"/>
              <a:t>Εταιρική Εικόνα </a:t>
            </a:r>
            <a:endParaRPr lang="el-GR" sz="2000" dirty="0" smtClean="0"/>
          </a:p>
          <a:p>
            <a:pPr lvl="1"/>
            <a:r>
              <a:rPr lang="el-GR" dirty="0" smtClean="0"/>
              <a:t>Αντιδράσεις Υποψηφίων </a:t>
            </a:r>
            <a:endParaRPr lang="el-GR" sz="1800" dirty="0" smtClean="0"/>
          </a:p>
          <a:p>
            <a:pPr lvl="2"/>
            <a:r>
              <a:rPr lang="el-GR" dirty="0" smtClean="0"/>
              <a:t>Word of </a:t>
            </a:r>
            <a:r>
              <a:rPr lang="el-GR" dirty="0" err="1" smtClean="0"/>
              <a:t>Mouth</a:t>
            </a:r>
            <a:r>
              <a:rPr lang="el-GR" dirty="0" smtClean="0"/>
              <a:t>  </a:t>
            </a:r>
            <a:r>
              <a:rPr lang="el-GR" dirty="0" err="1" smtClean="0"/>
              <a:t>vs</a:t>
            </a:r>
            <a:r>
              <a:rPr lang="el-GR" dirty="0" smtClean="0"/>
              <a:t>. Word of «Mouse»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sp>
        <p:nvSpPr>
          <p:cNvPr id="6" name="Rectangle 5"/>
          <p:cNvSpPr/>
          <p:nvPr/>
        </p:nvSpPr>
        <p:spPr>
          <a:xfrm>
            <a:off x="323528" y="3068960"/>
            <a:ext cx="6768752" cy="295084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μέθοδοι </a:t>
            </a:r>
            <a:r>
              <a:rPr lang="el-GR" dirty="0" smtClean="0"/>
              <a:t>προσέλκυσης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(2/4)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O ρόλος του Διαδικτύου</a:t>
            </a:r>
          </a:p>
          <a:p>
            <a:pPr lvl="1"/>
            <a:r>
              <a:rPr lang="el-GR" dirty="0" smtClean="0"/>
              <a:t>Εταιρικές Ιστοσελίδες </a:t>
            </a:r>
            <a:endParaRPr lang="el-GR" sz="1800" dirty="0" smtClean="0"/>
          </a:p>
          <a:p>
            <a:pPr lvl="1"/>
            <a:r>
              <a:rPr lang="el-GR" dirty="0" smtClean="0"/>
              <a:t>Ιστοσελίδες Αναζήτησης Εργασίας </a:t>
            </a:r>
          </a:p>
          <a:p>
            <a:pPr lvl="1"/>
            <a:r>
              <a:rPr lang="el-GR" dirty="0" smtClean="0"/>
              <a:t>Συστήματα Παρακολούθησης Υποψηφίων</a:t>
            </a:r>
            <a:endParaRPr lang="el-GR" sz="1600" dirty="0" smtClean="0"/>
          </a:p>
          <a:p>
            <a:pPr lvl="2"/>
            <a:r>
              <a:rPr lang="el-GR" dirty="0"/>
              <a:t>Διευκόλυνση της διαχείρισης των αιτήσεων και της διαδικασίας </a:t>
            </a:r>
            <a:r>
              <a:rPr lang="el-GR" dirty="0" smtClean="0"/>
              <a:t>επιλογής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7409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μέθοδοι </a:t>
            </a:r>
            <a:r>
              <a:rPr lang="el-GR" dirty="0" smtClean="0"/>
              <a:t>προσέλκυσης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(3/4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456"/>
            <a:ext cx="8229600" cy="4114800"/>
          </a:xfrm>
        </p:spPr>
        <p:txBody>
          <a:bodyPr/>
          <a:lstStyle/>
          <a:p>
            <a:r>
              <a:rPr lang="el-GR" dirty="0" smtClean="0"/>
              <a:t>Ιστοσελίδες </a:t>
            </a:r>
            <a:r>
              <a:rPr lang="el-GR" dirty="0"/>
              <a:t>Κοινωνικής Δικτύωσης </a:t>
            </a:r>
            <a:endParaRPr lang="el-GR" dirty="0" smtClean="0"/>
          </a:p>
          <a:p>
            <a:pPr lvl="1"/>
            <a:r>
              <a:rPr lang="el-GR" dirty="0" smtClean="0"/>
              <a:t>Ευρύτατη χρήση τους και στην Ελλάδα τόσο από τις εταιρείες όσο και από τους υποψήφιους</a:t>
            </a:r>
          </a:p>
          <a:p>
            <a:pPr lvl="1"/>
            <a:r>
              <a:rPr lang="el-GR" dirty="0" smtClean="0"/>
              <a:t>Ιδιαίτερα χρήσιμες για την προσέγγιση μη-ενεργών υποψηφίων</a:t>
            </a:r>
          </a:p>
          <a:p>
            <a:pPr lvl="1"/>
            <a:r>
              <a:rPr lang="el-GR" dirty="0" smtClean="0"/>
              <a:t>Σημαντικά θέματα </a:t>
            </a:r>
            <a:r>
              <a:rPr lang="el-GR" dirty="0" err="1" smtClean="0"/>
              <a:t>ιδιωτικότητας</a:t>
            </a:r>
            <a:r>
              <a:rPr lang="el-GR" dirty="0" smtClean="0"/>
              <a:t> και χρήσης / αξιοποίησης των πληροφορίων</a:t>
            </a:r>
          </a:p>
          <a:p>
            <a:endParaRPr lang="el-GR" sz="1200" dirty="0" smtClean="0"/>
          </a:p>
          <a:p>
            <a:r>
              <a:rPr lang="en-US" sz="1200" dirty="0" smtClean="0"/>
              <a:t>Nikolaou, I. (2014). Social Networking Web Sites in Job Search and Employee Recruitment. </a:t>
            </a:r>
            <a:r>
              <a:rPr lang="en-US" sz="1200" i="1" dirty="0" smtClean="0"/>
              <a:t>International Journal of Selection and Assessment, 22</a:t>
            </a:r>
            <a:r>
              <a:rPr lang="en-US" sz="1200" dirty="0" smtClean="0"/>
              <a:t>(2), 179-189. </a:t>
            </a:r>
            <a:endParaRPr lang="el-GR" sz="1200" dirty="0" smtClean="0"/>
          </a:p>
          <a:p>
            <a:r>
              <a:rPr lang="en-US" sz="1200" dirty="0" smtClean="0"/>
              <a:t>Nikolaou</a:t>
            </a:r>
            <a:r>
              <a:rPr lang="en-US" sz="1200" dirty="0"/>
              <a:t>, I., Bauer, T.N &amp; Truxillo, D.M. (2015). Applicant Reactions to Selection Methods: An overview of recent research and suggestions for the future. In I. Nikolaou &amp; J. K. </a:t>
            </a:r>
            <a:r>
              <a:rPr lang="en-US" sz="1200" dirty="0" err="1"/>
              <a:t>Oostrom</a:t>
            </a:r>
            <a:r>
              <a:rPr lang="en-US" sz="1200" dirty="0"/>
              <a:t> (Eds.) </a:t>
            </a:r>
            <a:r>
              <a:rPr lang="en-US" sz="1200" i="1" dirty="0"/>
              <a:t>Employee Recruitment, Selection, and Assessment. Contemporary Issues for Theory and Practice </a:t>
            </a:r>
            <a:r>
              <a:rPr lang="en-US" sz="1200" dirty="0"/>
              <a:t>(pp. 80-96)</a:t>
            </a:r>
            <a:r>
              <a:rPr lang="en-US" sz="1200" i="1" dirty="0"/>
              <a:t>.</a:t>
            </a:r>
            <a:r>
              <a:rPr lang="en-US" sz="1200" dirty="0"/>
              <a:t> Hove, East Sussex: Routledge. </a:t>
            </a:r>
          </a:p>
          <a:p>
            <a:pPr lvl="1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7891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μέθοδοι </a:t>
            </a:r>
            <a:r>
              <a:rPr lang="el-GR" dirty="0" smtClean="0"/>
              <a:t>προσέλκυσης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FFFFFF">
                    <a:lumMod val="85000"/>
                  </a:srgbClr>
                </a:solidFill>
              </a:rPr>
              <a:t>(4/4</a:t>
            </a:r>
            <a:r>
              <a:rPr lang="en-US" sz="2000" dirty="0">
                <a:solidFill>
                  <a:srgbClr val="FFFFFF">
                    <a:lumMod val="85000"/>
                  </a:srgbClr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Εταιρική Εικόνα</a:t>
            </a:r>
          </a:p>
          <a:p>
            <a:pPr lvl="1"/>
            <a:r>
              <a:rPr lang="el-GR" dirty="0" smtClean="0"/>
              <a:t>Αντιδράσεις Υποψηφίων</a:t>
            </a:r>
            <a:r>
              <a:rPr lang="en-US" dirty="0" smtClean="0"/>
              <a:t> </a:t>
            </a:r>
            <a:r>
              <a:rPr lang="el-GR" dirty="0" smtClean="0"/>
              <a:t>στις πρακτικές προσέλκυσης-επιλογής</a:t>
            </a:r>
          </a:p>
          <a:p>
            <a:pPr lvl="1"/>
            <a:r>
              <a:rPr lang="en-US" dirty="0" smtClean="0"/>
              <a:t>“The method sends a signal”</a:t>
            </a:r>
            <a:endParaRPr lang="el-GR" dirty="0" smtClean="0"/>
          </a:p>
          <a:p>
            <a:pPr lvl="1"/>
            <a:r>
              <a:rPr lang="el-GR" dirty="0"/>
              <a:t>Word of </a:t>
            </a:r>
            <a:r>
              <a:rPr lang="el-GR" dirty="0" err="1"/>
              <a:t>Mouth</a:t>
            </a:r>
            <a:r>
              <a:rPr lang="el-GR" dirty="0"/>
              <a:t>  </a:t>
            </a:r>
            <a:r>
              <a:rPr lang="el-GR" dirty="0" err="1"/>
              <a:t>vs</a:t>
            </a:r>
            <a:r>
              <a:rPr lang="el-GR" dirty="0"/>
              <a:t>. Word of «Mouse</a:t>
            </a:r>
            <a:r>
              <a:rPr lang="el-GR" dirty="0" smtClean="0"/>
              <a:t>»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n-US" sz="1200" dirty="0"/>
              <a:t>Nikolaou, I. (2011). Core processes and applicant reactions to the employment interview: an exploratory study in Greece. </a:t>
            </a:r>
            <a:r>
              <a:rPr lang="en-US" sz="1200" i="1" dirty="0"/>
              <a:t>International Journal of Human Resource Management, 22</a:t>
            </a:r>
            <a:r>
              <a:rPr lang="en-US" sz="1200" dirty="0"/>
              <a:t>(10), 2185-2201. </a:t>
            </a:r>
            <a:endParaRPr lang="el-GR" sz="1200" dirty="0" smtClean="0"/>
          </a:p>
          <a:p>
            <a:r>
              <a:rPr lang="en-US" sz="1200" dirty="0" smtClean="0"/>
              <a:t>Nikolaou</a:t>
            </a:r>
            <a:r>
              <a:rPr lang="en-US" sz="1200" dirty="0"/>
              <a:t>, I., &amp; Judge, T. A. (2007). Fairness reactions to personnel selection techniques in Greece: The role of core self-evaluations. </a:t>
            </a:r>
            <a:r>
              <a:rPr lang="en-US" sz="1200" i="1" dirty="0"/>
              <a:t>International Journal of Selection and Assessment, 15</a:t>
            </a:r>
            <a:r>
              <a:rPr lang="en-US" sz="1200" dirty="0"/>
              <a:t>(2), 206-219.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641789"/>
            <a:ext cx="1907704" cy="45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89" b="33446"/>
          <a:stretch/>
        </p:blipFill>
        <p:spPr>
          <a:xfrm>
            <a:off x="4871595" y="4636027"/>
            <a:ext cx="2038938" cy="6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Ανθρώπινου Δυναμικού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Ιωάννης Νικολάου, Οικονομικό Πανεπιστήμιο Αθηνών</a:t>
            </a:r>
            <a:endParaRPr lang="el-GR" alt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2718048" cy="407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481" y="2636912"/>
            <a:ext cx="437350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7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AUEB Presentation _NewLogo_1</Template>
  <TotalTime>1721</TotalTime>
  <Words>1090</Words>
  <Application>Microsoft Office PowerPoint</Application>
  <PresentationFormat>Προβολή στην οθόνη (4:3)</PresentationFormat>
  <Paragraphs>157</Paragraphs>
  <Slides>18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Ωκεανός</vt:lpstr>
      <vt:lpstr>Σύγχρονες εξελίξεις στον χώρο της προσέλκυσης και επιλογής προσωπικού: ο ρόλος της τεχνολογίας </vt:lpstr>
      <vt:lpstr>Περίγραμμα</vt:lpstr>
      <vt:lpstr>Προσέλκυση Ανθρώπινου Δυναμικού</vt:lpstr>
      <vt:lpstr>Παραδοσιακές μέθοδοι προσέλκυσης προσωπικού</vt:lpstr>
      <vt:lpstr>Σύγχρονες μέθοδοι προσέλκυσης (1/4)</vt:lpstr>
      <vt:lpstr>Σύγχρονες μέθοδοι προσέλκυσης (2/4)</vt:lpstr>
      <vt:lpstr>Σύγχρονες μέθοδοι προσέλκυσης (3/4)</vt:lpstr>
      <vt:lpstr>Σύγχρονες μέθοδοι προσέλκυσης (4/4)</vt:lpstr>
      <vt:lpstr>Επιλογή Ανθρώπινου Δυναμικού</vt:lpstr>
      <vt:lpstr>Παραδοσιακές μέθοδοι επιλογής προσωπικού</vt:lpstr>
      <vt:lpstr>Σύγχρονες μέθοδοι επιλογής (1/4)</vt:lpstr>
      <vt:lpstr>Σύγχρονες μέθοδοι επιλογής (2/4)</vt:lpstr>
      <vt:lpstr>Σύγχρονες μέθοδοι επιλογής (3/4)</vt:lpstr>
      <vt:lpstr>Σύγχρονες μέθοδοι επιλογής (4/4)</vt:lpstr>
      <vt:lpstr>Παράδειγμα Ερωτηματολογίου Αξιολόγησης Υποθετικών Καταστάσεων</vt:lpstr>
      <vt:lpstr>Κλείνοντας…</vt:lpstr>
      <vt:lpstr>Κλείνοντας…</vt:lpstr>
      <vt:lpstr>Σύγχρονες εξελίξεις στον χώρο της προσέλκυσης και επιλογής προσωπικού: ο ρόλος της τεχνολογίας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εξελίξεις στον χώρο της προσέλκυσης και επιλογής προσωπικού: ο ρόλος της τεχνολογίας</dc:title>
  <dc:creator>Ioannis Nikolaou</dc:creator>
  <cp:lastModifiedBy>user</cp:lastModifiedBy>
  <cp:revision>74</cp:revision>
  <dcterms:created xsi:type="dcterms:W3CDTF">2017-10-23T19:46:22Z</dcterms:created>
  <dcterms:modified xsi:type="dcterms:W3CDTF">2017-11-08T08:28:36Z</dcterms:modified>
</cp:coreProperties>
</file>