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7"/>
  </p:notesMasterIdLst>
  <p:handoutMasterIdLst>
    <p:handoutMasterId r:id="rId28"/>
  </p:handoutMasterIdLst>
  <p:sldIdLst>
    <p:sldId id="281" r:id="rId2"/>
    <p:sldId id="267" r:id="rId3"/>
    <p:sldId id="268" r:id="rId4"/>
    <p:sldId id="271" r:id="rId5"/>
    <p:sldId id="269" r:id="rId6"/>
    <p:sldId id="270" r:id="rId7"/>
    <p:sldId id="272" r:id="rId8"/>
    <p:sldId id="285" r:id="rId9"/>
    <p:sldId id="287" r:id="rId10"/>
    <p:sldId id="288" r:id="rId11"/>
    <p:sldId id="289" r:id="rId12"/>
    <p:sldId id="273" r:id="rId13"/>
    <p:sldId id="274" r:id="rId14"/>
    <p:sldId id="275" r:id="rId15"/>
    <p:sldId id="277" r:id="rId16"/>
    <p:sldId id="283" r:id="rId17"/>
    <p:sldId id="278" r:id="rId18"/>
    <p:sldId id="290" r:id="rId19"/>
    <p:sldId id="292" r:id="rId20"/>
    <p:sldId id="293" r:id="rId21"/>
    <p:sldId id="294" r:id="rId22"/>
    <p:sldId id="296" r:id="rId23"/>
    <p:sldId id="282" r:id="rId24"/>
    <p:sldId id="298" r:id="rId25"/>
    <p:sldId id="299" r:id="rId26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5D3"/>
    <a:srgbClr val="CCFFFF"/>
    <a:srgbClr val="B9EDFF"/>
    <a:srgbClr val="ABD4E7"/>
    <a:srgbClr val="137CB1"/>
    <a:srgbClr val="43CEFF"/>
    <a:srgbClr val="87B6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619" autoAdjust="0"/>
  </p:normalViewPr>
  <p:slideViewPr>
    <p:cSldViewPr>
      <p:cViewPr varScale="1">
        <p:scale>
          <a:sx n="54" d="100"/>
          <a:sy n="54" d="100"/>
        </p:scale>
        <p:origin x="78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sz="17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Γενικοί                   </a:t>
          </a:r>
          <a:r>
            <a:rPr kumimoji="0" lang="el-GR" altLang="el-GR" sz="17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7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7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8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8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ABD4E7"/>
        </a:soli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</a:t>
          </a:r>
          <a:r>
            <a:rPr kumimoji="0" lang="el-GR" altLang="el-GR" sz="18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Προαγωγής</a:t>
          </a:r>
          <a:r>
            <a:rPr kumimoji="0" lang="en-US" altLang="el-GR" sz="18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8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</a:t>
          </a:r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Α13)</a:t>
          </a:r>
          <a:endParaRPr lang="en-US" sz="1800" b="1" dirty="0"/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8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8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80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107137" custScaleY="100866" custLinFactNeighborX="-1518" custLinFactNeighborY="26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kumimoji="0" lang="el-GR" altLang="el-GR" sz="95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ABD4E7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Y="-10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99489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 lIns="0" tIns="0" rIns="0" bIns="0" anchor="b" anchorCtr="1"/>
        <a:lstStyle/>
        <a:p>
          <a:pPr rtl="0"/>
          <a:r>
            <a:rPr kumimoji="0" lang="el-GR" altLang="el-GR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solidFill>
          <a:srgbClr val="5195D3"/>
        </a:solidFill>
      </dgm:spPr>
      <dgm:t>
        <a:bodyPr/>
        <a:lstStyle/>
        <a:p>
          <a:pPr rtl="0"/>
          <a:r>
            <a:rPr kumimoji="0" lang="el-GR" altLang="el-GR" sz="95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ABD4E7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Y="-10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99489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solidFill>
          <a:srgbClr val="B9EDFF"/>
        </a:solidFill>
      </dgm:spPr>
      <dgm:t>
        <a:bodyPr lIns="0" tIns="0" rIns="0" bIns="0" anchor="b" anchorCtr="1"/>
        <a:lstStyle/>
        <a:p>
          <a:pPr rtl="0"/>
          <a:r>
            <a:rPr kumimoji="0" lang="el-GR" altLang="el-GR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solidFill>
          <a:srgbClr val="5195D3"/>
        </a:solidFill>
      </dgm:spPr>
      <dgm:t>
        <a:bodyPr/>
        <a:lstStyle/>
        <a:p>
          <a:pPr rtl="0"/>
          <a:r>
            <a:rPr kumimoji="0" lang="el-GR" altLang="el-GR" sz="95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ABD4E7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Y="-10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99489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1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solidFill>
            <a:schemeClr val="bg1"/>
          </a:solidFill>
        </a:ln>
        <a:effectLst/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10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1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110387" custScaleY="100243" custLinFactNeighborX="38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105101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X="104278" custScaleY="481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X="100731" custScaleY="406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1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DAE2EA"/>
        </a:solidFill>
        <a:ln>
          <a:solidFill>
            <a:schemeClr val="bg1"/>
          </a:solidFill>
        </a:ln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10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C9E6EF"/>
        </a:solidFill>
        <a:ln>
          <a:solidFill>
            <a:schemeClr val="bg1"/>
          </a:solidFill>
        </a:ln>
        <a:effectLst>
          <a:glow rad="63500">
            <a:schemeClr val="accent3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1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110387" custScaleY="100243" custLinFactNeighborX="38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105101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X="102884" custScaleY="481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X="100731" custScaleY="406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 lIns="0" tIns="0" rIns="0" bIns="0" anchor="b" anchorCtr="1"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1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0800000" scaled="1"/>
          <a:tileRect/>
        </a:gradFill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10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C9E6EF"/>
        </a:solidFill>
        <a:ln>
          <a:noFill/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1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110387" custScaleY="100243" custLinFactNeighborX="38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105101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X="102884" custScaleY="481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X="100731" custScaleY="40608" custLinFactNeighborX="-889" custLinFactNeighborY="7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sz="17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Γενικοί                   </a:t>
          </a:r>
          <a:r>
            <a:rPr kumimoji="0" lang="el-GR" altLang="el-GR" sz="17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7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7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8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</a:t>
          </a:r>
          <a:r>
            <a:rPr kumimoji="0" lang="el-GR" altLang="el-GR" sz="23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)</a:t>
          </a:r>
          <a:endParaRPr lang="en-US" sz="23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FFFF00"/>
        </a:soli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80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8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8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800" b="1" i="0" u="none" strike="noStrike" cap="none" normalizeH="0" baseline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80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X="559" custLinFactNeighborY="-3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rtl="0"/>
          <a:r>
            <a:rPr kumimoji="0" lang="el-GR" altLang="el-GR" sz="95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FFFF00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Y="-10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99489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Γενικοί                   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rtl="0"/>
          <a:r>
            <a:rPr kumimoji="0" lang="el-GR" altLang="el-GR" sz="90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0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ABD4E7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00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Y="-10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97194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rtl="0"/>
          <a:r>
            <a:rPr kumimoji="0" lang="el-GR" altLang="el-GR" sz="95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solidFill>
          <a:srgbClr val="ABD4E7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Y="-10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99489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21F31C-7BF6-4073-917A-BF02D668C44E}" type="doc">
      <dgm:prSet loTypeId="urn:microsoft.com/office/officeart/2005/8/layout/pyramid1" loCatId="pyramid" qsTypeId="urn:microsoft.com/office/officeart/2005/8/quickstyle/3d1" qsCatId="3D" csTypeId="urn:microsoft.com/office/officeart/2005/8/colors/colorful1" csCatId="colorful" phldr="1"/>
      <dgm:spPr/>
    </dgm:pt>
    <dgm:pt modelId="{606794A0-69E7-432B-B828-C0D0A7F5A0D4}">
      <dgm:prSet phldrT="[Text]" custT="1"/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</a:gradFill>
      </dgm:spPr>
      <dgm:t>
        <a:bodyPr lIns="0" tIns="0" rIns="0" bIns="0" anchor="b" anchorCtr="1"/>
        <a:lstStyle/>
        <a:p>
          <a:pPr rtl="0"/>
          <a:r>
            <a:rPr kumimoji="0" lang="el-GR" altLang="el-GR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dirty="0"/>
        </a:p>
      </dgm:t>
    </dgm:pt>
    <dgm:pt modelId="{0CD2724F-8730-4A4F-B538-747516C480E2}" type="parTrans" cxnId="{EC2F87B3-6435-4EA0-9643-A736A1342890}">
      <dgm:prSet/>
      <dgm:spPr/>
      <dgm:t>
        <a:bodyPr/>
        <a:lstStyle/>
        <a:p>
          <a:endParaRPr lang="en-US"/>
        </a:p>
      </dgm:t>
    </dgm:pt>
    <dgm:pt modelId="{5462EE61-FA09-48E2-A6C2-79E56C58E1A0}" type="sibTrans" cxnId="{EC2F87B3-6435-4EA0-9643-A736A1342890}">
      <dgm:prSet/>
      <dgm:spPr/>
      <dgm:t>
        <a:bodyPr/>
        <a:lstStyle/>
        <a:p>
          <a:endParaRPr lang="en-US"/>
        </a:p>
      </dgm:t>
    </dgm:pt>
    <dgm:pt modelId="{E3E97638-A2E8-4187-A1FB-48F16D10587E}">
      <dgm:prSet phldrT="[Text]" custT="1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rtl="0"/>
          <a:r>
            <a:rPr kumimoji="0" lang="el-GR" altLang="el-GR" sz="950" b="1" i="0" u="none" strike="noStrike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dirty="0"/>
        </a:p>
      </dgm:t>
    </dgm:pt>
    <dgm:pt modelId="{441A0E28-139D-49AD-861F-E5834FE780BC}" type="parTrans" cxnId="{86197C3D-6B90-49D4-BCB7-F2630402F9A0}">
      <dgm:prSet/>
      <dgm:spPr/>
      <dgm:t>
        <a:bodyPr/>
        <a:lstStyle/>
        <a:p>
          <a:endParaRPr lang="en-US"/>
        </a:p>
      </dgm:t>
    </dgm:pt>
    <dgm:pt modelId="{95C72D79-8210-4396-AA66-6C638FAB464B}" type="sibTrans" cxnId="{86197C3D-6B90-49D4-BCB7-F2630402F9A0}">
      <dgm:prSet/>
      <dgm:spPr/>
      <dgm:t>
        <a:bodyPr/>
        <a:lstStyle/>
        <a:p>
          <a:endParaRPr lang="en-US"/>
        </a:p>
      </dgm:t>
    </dgm:pt>
    <dgm:pt modelId="{17162A19-04D7-4FB0-B637-D44765C14F99}">
      <dgm:prSet phldrT="[Tex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7E85F6E-452B-45A5-BD47-AFEDAE9CF567}" type="parTrans" cxnId="{5C196D5C-4FAF-4C68-94A2-4ECAB428E350}">
      <dgm:prSet/>
      <dgm:spPr/>
      <dgm:t>
        <a:bodyPr/>
        <a:lstStyle/>
        <a:p>
          <a:endParaRPr lang="en-US"/>
        </a:p>
      </dgm:t>
    </dgm:pt>
    <dgm:pt modelId="{81DDC339-3B9A-4A48-A0C2-D4C05717DA37}" type="sibTrans" cxnId="{5C196D5C-4FAF-4C68-94A2-4ECAB428E350}">
      <dgm:prSet/>
      <dgm:spPr/>
      <dgm:t>
        <a:bodyPr/>
        <a:lstStyle/>
        <a:p>
          <a:endParaRPr lang="en-US"/>
        </a:p>
      </dgm:t>
    </dgm:pt>
    <dgm:pt modelId="{BE2118A5-5DAF-4D42-A919-2103F98D61A6}">
      <dgm:prSet phldrT="[Text]" custT="1"/>
      <dgm:spPr>
        <a:solidFill>
          <a:srgbClr val="B9EDFF"/>
        </a:solidFill>
      </dgm:spPr>
      <dgm:t>
        <a:bodyPr/>
        <a:lstStyle/>
        <a:p>
          <a:pPr rtl="0"/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dirty="0"/>
        </a:p>
      </dgm:t>
    </dgm:pt>
    <dgm:pt modelId="{F9437DD1-C01D-4D3B-A067-FC392E2E1B66}" type="parTrans" cxnId="{2475FD42-A16B-4EB4-9B3F-15F5FE15F419}">
      <dgm:prSet/>
      <dgm:spPr/>
      <dgm:t>
        <a:bodyPr/>
        <a:lstStyle/>
        <a:p>
          <a:endParaRPr lang="en-US"/>
        </a:p>
      </dgm:t>
    </dgm:pt>
    <dgm:pt modelId="{A589261D-DE44-4064-A7CD-3BB2E5CC24CA}" type="sibTrans" cxnId="{2475FD42-A16B-4EB4-9B3F-15F5FE15F419}">
      <dgm:prSet/>
      <dgm:spPr/>
      <dgm:t>
        <a:bodyPr/>
        <a:lstStyle/>
        <a:p>
          <a:endParaRPr lang="en-US"/>
        </a:p>
      </dgm:t>
    </dgm:pt>
    <dgm:pt modelId="{505C8201-71FA-4751-8867-F3489E73AD1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kumimoji="0" lang="el-GR" altLang="el-GR" sz="1050" b="1" i="0" u="none" strike="noStrike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dirty="0"/>
        </a:p>
      </dgm:t>
    </dgm:pt>
    <dgm:pt modelId="{E5CE4417-660F-4036-9317-F0A7D2E6795C}" type="parTrans" cxnId="{EFD364A1-06EE-4E0B-9DB2-8C320A54FC09}">
      <dgm:prSet/>
      <dgm:spPr/>
      <dgm:t>
        <a:bodyPr/>
        <a:lstStyle/>
        <a:p>
          <a:endParaRPr lang="en-US"/>
        </a:p>
      </dgm:t>
    </dgm:pt>
    <dgm:pt modelId="{A6FC7C19-4E36-4255-89DD-78C0DBA6974E}" type="sibTrans" cxnId="{EFD364A1-06EE-4E0B-9DB2-8C320A54FC09}">
      <dgm:prSet/>
      <dgm:spPr/>
      <dgm:t>
        <a:bodyPr/>
        <a:lstStyle/>
        <a:p>
          <a:endParaRPr lang="en-US"/>
        </a:p>
      </dgm:t>
    </dgm:pt>
    <dgm:pt modelId="{1C988401-EC0E-405F-A2C7-E352381158EF}" type="pres">
      <dgm:prSet presAssocID="{D721F31C-7BF6-4073-917A-BF02D668C44E}" presName="Name0" presStyleCnt="0">
        <dgm:presLayoutVars>
          <dgm:dir/>
          <dgm:animLvl val="lvl"/>
          <dgm:resizeHandles val="exact"/>
        </dgm:presLayoutVars>
      </dgm:prSet>
      <dgm:spPr/>
    </dgm:pt>
    <dgm:pt modelId="{71BC1A07-D482-4140-82B8-6C3F7761565E}" type="pres">
      <dgm:prSet presAssocID="{606794A0-69E7-432B-B828-C0D0A7F5A0D4}" presName="Name8" presStyleCnt="0"/>
      <dgm:spPr/>
    </dgm:pt>
    <dgm:pt modelId="{6AD3CC55-4C5E-4BCD-A57D-7A910A313585}" type="pres">
      <dgm:prSet presAssocID="{606794A0-69E7-432B-B828-C0D0A7F5A0D4}" presName="level" presStyleLbl="node1" presStyleIdx="0" presStyleCnt="5" custScaleX="99146" custScaleY="100243" custLinFactNeighborY="-10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CEF56-BA8D-4339-88AF-9D58B5984F9E}" type="pres">
      <dgm:prSet presAssocID="{606794A0-69E7-432B-B828-C0D0A7F5A0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7E3F5-4F5F-4F7C-9B52-EA5C8560C22A}" type="pres">
      <dgm:prSet presAssocID="{E3E97638-A2E8-4187-A1FB-48F16D10587E}" presName="Name8" presStyleCnt="0"/>
      <dgm:spPr/>
    </dgm:pt>
    <dgm:pt modelId="{A60E1AEB-3A41-463B-99B1-A6CA791CC0E6}" type="pres">
      <dgm:prSet presAssocID="{E3E97638-A2E8-4187-A1FB-48F16D10587E}" presName="level" presStyleLbl="node1" presStyleIdx="1" presStyleCnt="5" custScaleX="99489" custScale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63959-C63A-4006-8118-6BC1C46282F0}" type="pres">
      <dgm:prSet presAssocID="{E3E97638-A2E8-4187-A1FB-48F16D10587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6366F-5A7A-483A-ACBE-397C081607C8}" type="pres">
      <dgm:prSet presAssocID="{17162A19-04D7-4FB0-B637-D44765C14F99}" presName="Name8" presStyleCnt="0"/>
      <dgm:spPr/>
    </dgm:pt>
    <dgm:pt modelId="{40F4CCC4-DEC5-48D9-BA0F-E214B97AADF8}" type="pres">
      <dgm:prSet presAssocID="{17162A19-04D7-4FB0-B637-D44765C14F99}" presName="level" presStyleLbl="node1" presStyleIdx="2" presStyleCnt="5" custScaleY="519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BA679-C7CE-4BA9-AA75-85CD64E90FFC}" type="pres">
      <dgm:prSet presAssocID="{17162A19-04D7-4FB0-B637-D44765C14F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C113-1EE0-4A51-8C97-69B3100A937E}" type="pres">
      <dgm:prSet presAssocID="{BE2118A5-5DAF-4D42-A919-2103F98D61A6}" presName="Name8" presStyleCnt="0"/>
      <dgm:spPr/>
    </dgm:pt>
    <dgm:pt modelId="{551A6EC7-B87F-4B3D-8838-1D29384A1036}" type="pres">
      <dgm:prSet presAssocID="{BE2118A5-5DAF-4D42-A919-2103F98D61A6}" presName="level" presStyleLbl="node1" presStyleIdx="3" presStyleCnt="5" custScaleY="407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7A8A-3751-4A9C-B051-900836F1F14B}" type="pres">
      <dgm:prSet presAssocID="{BE2118A5-5DAF-4D42-A919-2103F98D61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FBF8-99B2-4C47-BD4D-37E03F952BD4}" type="pres">
      <dgm:prSet presAssocID="{505C8201-71FA-4751-8867-F3489E73AD11}" presName="Name8" presStyleCnt="0"/>
      <dgm:spPr/>
    </dgm:pt>
    <dgm:pt modelId="{BB3877EE-3073-4524-A73D-237E19FC7D42}" type="pres">
      <dgm:prSet presAssocID="{505C8201-71FA-4751-8867-F3489E73AD11}" presName="level" presStyleLbl="node1" presStyleIdx="4" presStyleCnt="5" custScaleY="3065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C9A0A-447A-4BE2-B29F-4925D0387629}" type="pres">
      <dgm:prSet presAssocID="{505C8201-71FA-4751-8867-F3489E73AD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6C4DD-921D-4986-87BC-092426EC1FA9}" type="presOf" srcId="{BE2118A5-5DAF-4D42-A919-2103F98D61A6}" destId="{551A6EC7-B87F-4B3D-8838-1D29384A1036}" srcOrd="0" destOrd="0" presId="urn:microsoft.com/office/officeart/2005/8/layout/pyramid1"/>
    <dgm:cxn modelId="{86197C3D-6B90-49D4-BCB7-F2630402F9A0}" srcId="{D721F31C-7BF6-4073-917A-BF02D668C44E}" destId="{E3E97638-A2E8-4187-A1FB-48F16D10587E}" srcOrd="1" destOrd="0" parTransId="{441A0E28-139D-49AD-861F-E5834FE780BC}" sibTransId="{95C72D79-8210-4396-AA66-6C638FAB464B}"/>
    <dgm:cxn modelId="{52BBA951-B450-42F2-A73B-FCB5FECF662F}" type="presOf" srcId="{17162A19-04D7-4FB0-B637-D44765C14F99}" destId="{F70BA679-C7CE-4BA9-AA75-85CD64E90FFC}" srcOrd="1" destOrd="0" presId="urn:microsoft.com/office/officeart/2005/8/layout/pyramid1"/>
    <dgm:cxn modelId="{EFD364A1-06EE-4E0B-9DB2-8C320A54FC09}" srcId="{D721F31C-7BF6-4073-917A-BF02D668C44E}" destId="{505C8201-71FA-4751-8867-F3489E73AD11}" srcOrd="4" destOrd="0" parTransId="{E5CE4417-660F-4036-9317-F0A7D2E6795C}" sibTransId="{A6FC7C19-4E36-4255-89DD-78C0DBA6974E}"/>
    <dgm:cxn modelId="{5C196D5C-4FAF-4C68-94A2-4ECAB428E350}" srcId="{D721F31C-7BF6-4073-917A-BF02D668C44E}" destId="{17162A19-04D7-4FB0-B637-D44765C14F99}" srcOrd="2" destOrd="0" parTransId="{E7E85F6E-452B-45A5-BD47-AFEDAE9CF567}" sibTransId="{81DDC339-3B9A-4A48-A0C2-D4C05717DA37}"/>
    <dgm:cxn modelId="{A742B51C-F3A6-426A-82AD-DD2D84ED67BB}" type="presOf" srcId="{BE2118A5-5DAF-4D42-A919-2103F98D61A6}" destId="{E6037A8A-3751-4A9C-B051-900836F1F14B}" srcOrd="1" destOrd="0" presId="urn:microsoft.com/office/officeart/2005/8/layout/pyramid1"/>
    <dgm:cxn modelId="{8804A1CC-FC16-4B91-9848-7D0C76931657}" type="presOf" srcId="{505C8201-71FA-4751-8867-F3489E73AD11}" destId="{BB3877EE-3073-4524-A73D-237E19FC7D42}" srcOrd="0" destOrd="0" presId="urn:microsoft.com/office/officeart/2005/8/layout/pyramid1"/>
    <dgm:cxn modelId="{EC2F87B3-6435-4EA0-9643-A736A1342890}" srcId="{D721F31C-7BF6-4073-917A-BF02D668C44E}" destId="{606794A0-69E7-432B-B828-C0D0A7F5A0D4}" srcOrd="0" destOrd="0" parTransId="{0CD2724F-8730-4A4F-B538-747516C480E2}" sibTransId="{5462EE61-FA09-48E2-A6C2-79E56C58E1A0}"/>
    <dgm:cxn modelId="{B937350A-B371-4D57-9F19-6328FD01EA46}" type="presOf" srcId="{D721F31C-7BF6-4073-917A-BF02D668C44E}" destId="{1C988401-EC0E-405F-A2C7-E352381158EF}" srcOrd="0" destOrd="0" presId="urn:microsoft.com/office/officeart/2005/8/layout/pyramid1"/>
    <dgm:cxn modelId="{F7282137-3595-44D4-A9F4-ACDC63BC7678}" type="presOf" srcId="{606794A0-69E7-432B-B828-C0D0A7F5A0D4}" destId="{6AD3CC55-4C5E-4BCD-A57D-7A910A313585}" srcOrd="0" destOrd="0" presId="urn:microsoft.com/office/officeart/2005/8/layout/pyramid1"/>
    <dgm:cxn modelId="{A9D22838-390B-4666-BAF5-065F5ECD61AF}" type="presOf" srcId="{E3E97638-A2E8-4187-A1FB-48F16D10587E}" destId="{A60E1AEB-3A41-463B-99B1-A6CA791CC0E6}" srcOrd="0" destOrd="0" presId="urn:microsoft.com/office/officeart/2005/8/layout/pyramid1"/>
    <dgm:cxn modelId="{775E2D03-EC36-4A85-B2D3-90F9309241C6}" type="presOf" srcId="{17162A19-04D7-4FB0-B637-D44765C14F99}" destId="{40F4CCC4-DEC5-48D9-BA0F-E214B97AADF8}" srcOrd="0" destOrd="0" presId="urn:microsoft.com/office/officeart/2005/8/layout/pyramid1"/>
    <dgm:cxn modelId="{C9D8F740-2346-4187-A1F8-09628ECC2A04}" type="presOf" srcId="{606794A0-69E7-432B-B828-C0D0A7F5A0D4}" destId="{4EFCEF56-BA8D-4339-88AF-9D58B5984F9E}" srcOrd="1" destOrd="0" presId="urn:microsoft.com/office/officeart/2005/8/layout/pyramid1"/>
    <dgm:cxn modelId="{EAF3ECA4-8879-4E76-B6C8-B735B255818E}" type="presOf" srcId="{E3E97638-A2E8-4187-A1FB-48F16D10587E}" destId="{A9663959-C63A-4006-8118-6BC1C46282F0}" srcOrd="1" destOrd="0" presId="urn:microsoft.com/office/officeart/2005/8/layout/pyramid1"/>
    <dgm:cxn modelId="{2475FD42-A16B-4EB4-9B3F-15F5FE15F419}" srcId="{D721F31C-7BF6-4073-917A-BF02D668C44E}" destId="{BE2118A5-5DAF-4D42-A919-2103F98D61A6}" srcOrd="3" destOrd="0" parTransId="{F9437DD1-C01D-4D3B-A067-FC392E2E1B66}" sibTransId="{A589261D-DE44-4064-A7CD-3BB2E5CC24CA}"/>
    <dgm:cxn modelId="{3EF25D39-0A6D-43BC-95CC-9DBEAC40650D}" type="presOf" srcId="{505C8201-71FA-4751-8867-F3489E73AD11}" destId="{303C9A0A-447A-4BE2-B29F-4925D0387629}" srcOrd="1" destOrd="0" presId="urn:microsoft.com/office/officeart/2005/8/layout/pyramid1"/>
    <dgm:cxn modelId="{D73E3C25-B3AF-46AB-B373-A07705FE5D6E}" type="presParOf" srcId="{1C988401-EC0E-405F-A2C7-E352381158EF}" destId="{71BC1A07-D482-4140-82B8-6C3F7761565E}" srcOrd="0" destOrd="0" presId="urn:microsoft.com/office/officeart/2005/8/layout/pyramid1"/>
    <dgm:cxn modelId="{9703260A-174F-4074-A3B2-2D5CBEF6640A}" type="presParOf" srcId="{71BC1A07-D482-4140-82B8-6C3F7761565E}" destId="{6AD3CC55-4C5E-4BCD-A57D-7A910A313585}" srcOrd="0" destOrd="0" presId="urn:microsoft.com/office/officeart/2005/8/layout/pyramid1"/>
    <dgm:cxn modelId="{0F2426BB-EBB5-4A80-A0E3-2306C77EB94E}" type="presParOf" srcId="{71BC1A07-D482-4140-82B8-6C3F7761565E}" destId="{4EFCEF56-BA8D-4339-88AF-9D58B5984F9E}" srcOrd="1" destOrd="0" presId="urn:microsoft.com/office/officeart/2005/8/layout/pyramid1"/>
    <dgm:cxn modelId="{E470CDAF-6B58-45A2-B0C4-BCE7331FE050}" type="presParOf" srcId="{1C988401-EC0E-405F-A2C7-E352381158EF}" destId="{BA57E3F5-4F5F-4F7C-9B52-EA5C8560C22A}" srcOrd="1" destOrd="0" presId="urn:microsoft.com/office/officeart/2005/8/layout/pyramid1"/>
    <dgm:cxn modelId="{D841C0E1-C9CB-40D3-AB06-6F0CE6C82163}" type="presParOf" srcId="{BA57E3F5-4F5F-4F7C-9B52-EA5C8560C22A}" destId="{A60E1AEB-3A41-463B-99B1-A6CA791CC0E6}" srcOrd="0" destOrd="0" presId="urn:microsoft.com/office/officeart/2005/8/layout/pyramid1"/>
    <dgm:cxn modelId="{2E359EB8-99B8-4435-A136-1F5EA4261226}" type="presParOf" srcId="{BA57E3F5-4F5F-4F7C-9B52-EA5C8560C22A}" destId="{A9663959-C63A-4006-8118-6BC1C46282F0}" srcOrd="1" destOrd="0" presId="urn:microsoft.com/office/officeart/2005/8/layout/pyramid1"/>
    <dgm:cxn modelId="{E994D3C3-0A6D-462D-8794-AE7E06F884BC}" type="presParOf" srcId="{1C988401-EC0E-405F-A2C7-E352381158EF}" destId="{BBB6366F-5A7A-483A-ACBE-397C081607C8}" srcOrd="2" destOrd="0" presId="urn:microsoft.com/office/officeart/2005/8/layout/pyramid1"/>
    <dgm:cxn modelId="{30C833B5-F3DE-4952-B401-75B06E70A251}" type="presParOf" srcId="{BBB6366F-5A7A-483A-ACBE-397C081607C8}" destId="{40F4CCC4-DEC5-48D9-BA0F-E214B97AADF8}" srcOrd="0" destOrd="0" presId="urn:microsoft.com/office/officeart/2005/8/layout/pyramid1"/>
    <dgm:cxn modelId="{7FB9DCB4-7FAF-4EE3-BC21-1C2C501C92A3}" type="presParOf" srcId="{BBB6366F-5A7A-483A-ACBE-397C081607C8}" destId="{F70BA679-C7CE-4BA9-AA75-85CD64E90FFC}" srcOrd="1" destOrd="0" presId="urn:microsoft.com/office/officeart/2005/8/layout/pyramid1"/>
    <dgm:cxn modelId="{3D7C53E0-62AB-4919-8286-66781724584F}" type="presParOf" srcId="{1C988401-EC0E-405F-A2C7-E352381158EF}" destId="{4187C113-1EE0-4A51-8C97-69B3100A937E}" srcOrd="3" destOrd="0" presId="urn:microsoft.com/office/officeart/2005/8/layout/pyramid1"/>
    <dgm:cxn modelId="{145F1F2D-4A10-4470-95E9-D5F41FBD77A6}" type="presParOf" srcId="{4187C113-1EE0-4A51-8C97-69B3100A937E}" destId="{551A6EC7-B87F-4B3D-8838-1D29384A1036}" srcOrd="0" destOrd="0" presId="urn:microsoft.com/office/officeart/2005/8/layout/pyramid1"/>
    <dgm:cxn modelId="{A8FBDB56-F253-44A5-BAC4-8DB4973533DA}" type="presParOf" srcId="{4187C113-1EE0-4A51-8C97-69B3100A937E}" destId="{E6037A8A-3751-4A9C-B051-900836F1F14B}" srcOrd="1" destOrd="0" presId="urn:microsoft.com/office/officeart/2005/8/layout/pyramid1"/>
    <dgm:cxn modelId="{0726E954-70E8-4639-A2BF-94CF1A2D6C48}" type="presParOf" srcId="{1C988401-EC0E-405F-A2C7-E352381158EF}" destId="{AF5EFBF8-99B2-4C47-BD4D-37E03F952BD4}" srcOrd="4" destOrd="0" presId="urn:microsoft.com/office/officeart/2005/8/layout/pyramid1"/>
    <dgm:cxn modelId="{1BE00BE1-4F2F-479A-B511-B68BEE2E1D74}" type="presParOf" srcId="{AF5EFBF8-99B2-4C47-BD4D-37E03F952BD4}" destId="{BB3877EE-3073-4524-A73D-237E19FC7D42}" srcOrd="0" destOrd="0" presId="urn:microsoft.com/office/officeart/2005/8/layout/pyramid1"/>
    <dgm:cxn modelId="{EC2F5426-DE40-4737-BF36-1235E454D94F}" type="presParOf" srcId="{AF5EFBF8-99B2-4C47-BD4D-37E03F952BD4}" destId="{303C9A0A-447A-4BE2-B29F-4925D03876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771069" y="59367"/>
          <a:ext cx="2440892" cy="2292576"/>
        </a:xfrm>
        <a:prstGeom prst="trapezoid">
          <a:avLst>
            <a:gd name="adj" fmla="val 49688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7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Γενικοί                   </a:t>
          </a:r>
          <a:r>
            <a:rPr kumimoji="0" lang="el-GR" altLang="el-GR" sz="17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7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700" b="1" kern="1200" dirty="0"/>
        </a:p>
      </dsp:txBody>
      <dsp:txXfrm>
        <a:off x="1771069" y="59367"/>
        <a:ext cx="2440892" cy="2292576"/>
      </dsp:txXfrm>
    </dsp:sp>
    <dsp:sp modelId="{A60E1AEB-3A41-463B-99B1-A6CA791CC0E6}">
      <dsp:nvSpPr>
        <dsp:cNvPr id="0" name=""/>
        <dsp:cNvSpPr/>
      </dsp:nvSpPr>
      <dsp:spPr>
        <a:xfrm>
          <a:off x="1393297" y="2292576"/>
          <a:ext cx="3265605" cy="993504"/>
        </a:xfrm>
        <a:prstGeom prst="trapezoid">
          <a:avLst>
            <a:gd name="adj" fmla="val 49688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8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800" b="1" kern="1200" dirty="0"/>
        </a:p>
      </dsp:txBody>
      <dsp:txXfrm>
        <a:off x="1964778" y="2292576"/>
        <a:ext cx="2122643" cy="993504"/>
      </dsp:txXfrm>
    </dsp:sp>
    <dsp:sp modelId="{40F4CCC4-DEC5-48D9-BA0F-E214B97AADF8}">
      <dsp:nvSpPr>
        <dsp:cNvPr id="0" name=""/>
        <dsp:cNvSpPr/>
      </dsp:nvSpPr>
      <dsp:spPr>
        <a:xfrm>
          <a:off x="806716" y="3286081"/>
          <a:ext cx="4438767" cy="1180518"/>
        </a:xfrm>
        <a:prstGeom prst="trapezoid">
          <a:avLst>
            <a:gd name="adj" fmla="val 49688"/>
          </a:avLst>
        </a:prstGeom>
        <a:solidFill>
          <a:srgbClr val="ABD4E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</a:t>
          </a:r>
          <a:r>
            <a:rPr kumimoji="0" lang="el-GR" altLang="el-GR" sz="18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Προαγωγής</a:t>
          </a:r>
          <a:r>
            <a:rPr kumimoji="0" lang="en-US" altLang="el-GR" sz="18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8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</a:t>
          </a: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Α13)</a:t>
          </a:r>
          <a:endParaRPr lang="en-US" sz="1800" b="1" kern="1200" dirty="0"/>
        </a:p>
      </dsp:txBody>
      <dsp:txXfrm>
        <a:off x="1583501" y="3286081"/>
        <a:ext cx="2885198" cy="1180518"/>
      </dsp:txXfrm>
    </dsp:sp>
    <dsp:sp modelId="{551A6EC7-B87F-4B3D-8838-1D29384A1036}">
      <dsp:nvSpPr>
        <dsp:cNvPr id="0" name=""/>
        <dsp:cNvSpPr/>
      </dsp:nvSpPr>
      <dsp:spPr>
        <a:xfrm>
          <a:off x="346218" y="4466599"/>
          <a:ext cx="5359764" cy="926772"/>
        </a:xfrm>
        <a:prstGeom prst="trapezoid">
          <a:avLst>
            <a:gd name="adj" fmla="val 49688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8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800" b="1" kern="1200" dirty="0"/>
        </a:p>
      </dsp:txBody>
      <dsp:txXfrm>
        <a:off x="1284177" y="4466599"/>
        <a:ext cx="3483846" cy="926772"/>
      </dsp:txXfrm>
    </dsp:sp>
    <dsp:sp modelId="{BB3877EE-3073-4524-A73D-237E19FC7D42}">
      <dsp:nvSpPr>
        <dsp:cNvPr id="0" name=""/>
        <dsp:cNvSpPr/>
      </dsp:nvSpPr>
      <dsp:spPr>
        <a:xfrm>
          <a:off x="0" y="5393371"/>
          <a:ext cx="6052201" cy="696778"/>
        </a:xfrm>
        <a:prstGeom prst="trapezoid">
          <a:avLst>
            <a:gd name="adj" fmla="val 49688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800" b="1" kern="1200" dirty="0"/>
        </a:p>
      </dsp:txBody>
      <dsp:txXfrm>
        <a:off x="1059135" y="5393371"/>
        <a:ext cx="3933930" cy="6967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048267" y="0"/>
          <a:ext cx="1240752" cy="2269531"/>
        </a:xfrm>
        <a:prstGeom prst="trapezoid">
          <a:avLst>
            <a:gd name="adj" fmla="val 50431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kern="1200" dirty="0"/>
        </a:p>
      </dsp:txBody>
      <dsp:txXfrm>
        <a:off x="1048267" y="0"/>
        <a:ext cx="1240752" cy="2269531"/>
      </dsp:txXfrm>
    </dsp:sp>
    <dsp:sp modelId="{A60E1AEB-3A41-463B-99B1-A6CA791CC0E6}">
      <dsp:nvSpPr>
        <dsp:cNvPr id="0" name=""/>
        <dsp:cNvSpPr/>
      </dsp:nvSpPr>
      <dsp:spPr>
        <a:xfrm>
          <a:off x="774670" y="2269531"/>
          <a:ext cx="1787946" cy="989629"/>
        </a:xfrm>
        <a:prstGeom prst="trapezoid">
          <a:avLst>
            <a:gd name="adj" fmla="val 27570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95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87561" y="2269531"/>
        <a:ext cx="1162165" cy="989629"/>
      </dsp:txXfrm>
    </dsp:sp>
    <dsp:sp modelId="{40F4CCC4-DEC5-48D9-BA0F-E214B97AADF8}">
      <dsp:nvSpPr>
        <dsp:cNvPr id="0" name=""/>
        <dsp:cNvSpPr/>
      </dsp:nvSpPr>
      <dsp:spPr>
        <a:xfrm>
          <a:off x="445874" y="3259160"/>
          <a:ext cx="2445539" cy="1175914"/>
        </a:xfrm>
        <a:prstGeom prst="trapezoid">
          <a:avLst>
            <a:gd name="adj" fmla="val 27570"/>
          </a:avLst>
        </a:prstGeom>
        <a:solidFill>
          <a:srgbClr val="ABD4E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73843" y="3259160"/>
        <a:ext cx="1589600" cy="1175914"/>
      </dsp:txXfrm>
    </dsp:sp>
    <dsp:sp modelId="{551A6EC7-B87F-4B3D-8838-1D29384A1036}">
      <dsp:nvSpPr>
        <dsp:cNvPr id="0" name=""/>
        <dsp:cNvSpPr/>
      </dsp:nvSpPr>
      <dsp:spPr>
        <a:xfrm>
          <a:off x="191355" y="4435075"/>
          <a:ext cx="2954576" cy="923157"/>
        </a:xfrm>
        <a:prstGeom prst="trapezoid">
          <a:avLst>
            <a:gd name="adj" fmla="val 27570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kern="1200" dirty="0"/>
        </a:p>
      </dsp:txBody>
      <dsp:txXfrm>
        <a:off x="708406" y="4435075"/>
        <a:ext cx="1920474" cy="923157"/>
      </dsp:txXfrm>
    </dsp:sp>
    <dsp:sp modelId="{BB3877EE-3073-4524-A73D-237E19FC7D42}">
      <dsp:nvSpPr>
        <dsp:cNvPr id="0" name=""/>
        <dsp:cNvSpPr/>
      </dsp:nvSpPr>
      <dsp:spPr>
        <a:xfrm>
          <a:off x="0" y="5358233"/>
          <a:ext cx="3337288" cy="694060"/>
        </a:xfrm>
        <a:prstGeom prst="trapezoid">
          <a:avLst>
            <a:gd name="adj" fmla="val 2757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kern="1200" dirty="0"/>
        </a:p>
      </dsp:txBody>
      <dsp:txXfrm>
        <a:off x="584025" y="5358233"/>
        <a:ext cx="2169237" cy="6940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048267" y="0"/>
          <a:ext cx="1240752" cy="2269531"/>
        </a:xfrm>
        <a:prstGeom prst="trapezoid">
          <a:avLst>
            <a:gd name="adj" fmla="val 50431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kern="1200" dirty="0"/>
        </a:p>
      </dsp:txBody>
      <dsp:txXfrm>
        <a:off x="1048267" y="0"/>
        <a:ext cx="1240752" cy="2269531"/>
      </dsp:txXfrm>
    </dsp:sp>
    <dsp:sp modelId="{A60E1AEB-3A41-463B-99B1-A6CA791CC0E6}">
      <dsp:nvSpPr>
        <dsp:cNvPr id="0" name=""/>
        <dsp:cNvSpPr/>
      </dsp:nvSpPr>
      <dsp:spPr>
        <a:xfrm>
          <a:off x="774670" y="2269531"/>
          <a:ext cx="1787946" cy="989629"/>
        </a:xfrm>
        <a:prstGeom prst="trapezoid">
          <a:avLst>
            <a:gd name="adj" fmla="val 27570"/>
          </a:avLst>
        </a:prstGeom>
        <a:solidFill>
          <a:srgbClr val="5195D3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95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87561" y="2269531"/>
        <a:ext cx="1162165" cy="989629"/>
      </dsp:txXfrm>
    </dsp:sp>
    <dsp:sp modelId="{40F4CCC4-DEC5-48D9-BA0F-E214B97AADF8}">
      <dsp:nvSpPr>
        <dsp:cNvPr id="0" name=""/>
        <dsp:cNvSpPr/>
      </dsp:nvSpPr>
      <dsp:spPr>
        <a:xfrm>
          <a:off x="445874" y="3259160"/>
          <a:ext cx="2445539" cy="1175914"/>
        </a:xfrm>
        <a:prstGeom prst="trapezoid">
          <a:avLst>
            <a:gd name="adj" fmla="val 27570"/>
          </a:avLst>
        </a:prstGeom>
        <a:solidFill>
          <a:srgbClr val="ABD4E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73843" y="3259160"/>
        <a:ext cx="1589600" cy="1175914"/>
      </dsp:txXfrm>
    </dsp:sp>
    <dsp:sp modelId="{551A6EC7-B87F-4B3D-8838-1D29384A1036}">
      <dsp:nvSpPr>
        <dsp:cNvPr id="0" name=""/>
        <dsp:cNvSpPr/>
      </dsp:nvSpPr>
      <dsp:spPr>
        <a:xfrm>
          <a:off x="191355" y="4435075"/>
          <a:ext cx="2954576" cy="923157"/>
        </a:xfrm>
        <a:prstGeom prst="trapezoid">
          <a:avLst>
            <a:gd name="adj" fmla="val 27570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kern="1200" dirty="0"/>
        </a:p>
      </dsp:txBody>
      <dsp:txXfrm>
        <a:off x="708406" y="4435075"/>
        <a:ext cx="1920474" cy="923157"/>
      </dsp:txXfrm>
    </dsp:sp>
    <dsp:sp modelId="{BB3877EE-3073-4524-A73D-237E19FC7D42}">
      <dsp:nvSpPr>
        <dsp:cNvPr id="0" name=""/>
        <dsp:cNvSpPr/>
      </dsp:nvSpPr>
      <dsp:spPr>
        <a:xfrm>
          <a:off x="0" y="5358233"/>
          <a:ext cx="3337288" cy="694060"/>
        </a:xfrm>
        <a:prstGeom prst="trapezoid">
          <a:avLst>
            <a:gd name="adj" fmla="val 2757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kern="1200" dirty="0"/>
        </a:p>
      </dsp:txBody>
      <dsp:txXfrm>
        <a:off x="584025" y="5358233"/>
        <a:ext cx="2169237" cy="6940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048267" y="0"/>
          <a:ext cx="1240752" cy="2269531"/>
        </a:xfrm>
        <a:prstGeom prst="trapezoid">
          <a:avLst>
            <a:gd name="adj" fmla="val 50431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kern="1200" dirty="0"/>
        </a:p>
      </dsp:txBody>
      <dsp:txXfrm>
        <a:off x="1048267" y="0"/>
        <a:ext cx="1240752" cy="2269531"/>
      </dsp:txXfrm>
    </dsp:sp>
    <dsp:sp modelId="{A60E1AEB-3A41-463B-99B1-A6CA791CC0E6}">
      <dsp:nvSpPr>
        <dsp:cNvPr id="0" name=""/>
        <dsp:cNvSpPr/>
      </dsp:nvSpPr>
      <dsp:spPr>
        <a:xfrm>
          <a:off x="774670" y="2269531"/>
          <a:ext cx="1787946" cy="989629"/>
        </a:xfrm>
        <a:prstGeom prst="trapezoid">
          <a:avLst>
            <a:gd name="adj" fmla="val 27570"/>
          </a:avLst>
        </a:prstGeom>
        <a:solidFill>
          <a:srgbClr val="5195D3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95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87561" y="2269531"/>
        <a:ext cx="1162165" cy="989629"/>
      </dsp:txXfrm>
    </dsp:sp>
    <dsp:sp modelId="{40F4CCC4-DEC5-48D9-BA0F-E214B97AADF8}">
      <dsp:nvSpPr>
        <dsp:cNvPr id="0" name=""/>
        <dsp:cNvSpPr/>
      </dsp:nvSpPr>
      <dsp:spPr>
        <a:xfrm>
          <a:off x="445874" y="3259160"/>
          <a:ext cx="2445539" cy="1175914"/>
        </a:xfrm>
        <a:prstGeom prst="trapezoid">
          <a:avLst>
            <a:gd name="adj" fmla="val 27570"/>
          </a:avLst>
        </a:prstGeom>
        <a:solidFill>
          <a:srgbClr val="ABD4E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73843" y="3259160"/>
        <a:ext cx="1589600" cy="1175914"/>
      </dsp:txXfrm>
    </dsp:sp>
    <dsp:sp modelId="{551A6EC7-B87F-4B3D-8838-1D29384A1036}">
      <dsp:nvSpPr>
        <dsp:cNvPr id="0" name=""/>
        <dsp:cNvSpPr/>
      </dsp:nvSpPr>
      <dsp:spPr>
        <a:xfrm>
          <a:off x="191355" y="4435075"/>
          <a:ext cx="2954576" cy="923157"/>
        </a:xfrm>
        <a:prstGeom prst="trapezoid">
          <a:avLst>
            <a:gd name="adj" fmla="val 27570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kern="1200" dirty="0"/>
        </a:p>
      </dsp:txBody>
      <dsp:txXfrm>
        <a:off x="708406" y="4435075"/>
        <a:ext cx="1920474" cy="923157"/>
      </dsp:txXfrm>
    </dsp:sp>
    <dsp:sp modelId="{BB3877EE-3073-4524-A73D-237E19FC7D42}">
      <dsp:nvSpPr>
        <dsp:cNvPr id="0" name=""/>
        <dsp:cNvSpPr/>
      </dsp:nvSpPr>
      <dsp:spPr>
        <a:xfrm>
          <a:off x="0" y="5358233"/>
          <a:ext cx="3337288" cy="694060"/>
        </a:xfrm>
        <a:prstGeom prst="trapezoid">
          <a:avLst>
            <a:gd name="adj" fmla="val 27570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kern="1200" dirty="0"/>
        </a:p>
      </dsp:txBody>
      <dsp:txXfrm>
        <a:off x="584025" y="5358233"/>
        <a:ext cx="2169237" cy="694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969795" y="0"/>
          <a:ext cx="1398537" cy="1820933"/>
        </a:xfrm>
        <a:prstGeom prst="trapezoid">
          <a:avLst>
            <a:gd name="adj" fmla="val 45295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100" b="1" kern="1200" dirty="0"/>
        </a:p>
      </dsp:txBody>
      <dsp:txXfrm>
        <a:off x="969795" y="0"/>
        <a:ext cx="1398537" cy="1820933"/>
      </dsp:txXfrm>
    </dsp:sp>
    <dsp:sp modelId="{A60E1AEB-3A41-463B-99B1-A6CA791CC0E6}">
      <dsp:nvSpPr>
        <dsp:cNvPr id="0" name=""/>
        <dsp:cNvSpPr/>
      </dsp:nvSpPr>
      <dsp:spPr>
        <a:xfrm>
          <a:off x="708075" y="1820933"/>
          <a:ext cx="1912196" cy="794018"/>
        </a:xfrm>
        <a:prstGeom prst="trapezoid">
          <a:avLst>
            <a:gd name="adj" fmla="val 34788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42710" y="1820933"/>
        <a:ext cx="1242927" cy="794018"/>
      </dsp:txXfrm>
    </dsp:sp>
    <dsp:sp modelId="{40F4CCC4-DEC5-48D9-BA0F-E214B97AADF8}">
      <dsp:nvSpPr>
        <dsp:cNvPr id="0" name=""/>
        <dsp:cNvSpPr/>
      </dsp:nvSpPr>
      <dsp:spPr>
        <a:xfrm>
          <a:off x="398413" y="2614951"/>
          <a:ext cx="2531520" cy="874254"/>
        </a:xfrm>
        <a:prstGeom prst="trapezoid">
          <a:avLst>
            <a:gd name="adj" fmla="val 34788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solidFill>
            <a:schemeClr val="bg1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10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41429" y="2614951"/>
        <a:ext cx="1645488" cy="874254"/>
      </dsp:txXfrm>
    </dsp:sp>
    <dsp:sp modelId="{551A6EC7-B87F-4B3D-8838-1D29384A1036}">
      <dsp:nvSpPr>
        <dsp:cNvPr id="0" name=""/>
        <dsp:cNvSpPr/>
      </dsp:nvSpPr>
      <dsp:spPr>
        <a:xfrm>
          <a:off x="182976" y="3489205"/>
          <a:ext cx="2962394" cy="737652"/>
        </a:xfrm>
        <a:prstGeom prst="trapezoid">
          <a:avLst>
            <a:gd name="adj" fmla="val 34788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100" b="1" kern="1200" dirty="0"/>
        </a:p>
      </dsp:txBody>
      <dsp:txXfrm>
        <a:off x="701395" y="3489205"/>
        <a:ext cx="1925556" cy="737652"/>
      </dsp:txXfrm>
    </dsp:sp>
    <dsp:sp modelId="{BB3877EE-3073-4524-A73D-237E19FC7D42}">
      <dsp:nvSpPr>
        <dsp:cNvPr id="0" name=""/>
        <dsp:cNvSpPr/>
      </dsp:nvSpPr>
      <dsp:spPr>
        <a:xfrm>
          <a:off x="0" y="4226857"/>
          <a:ext cx="3328347" cy="556872"/>
        </a:xfrm>
        <a:prstGeom prst="trapezoid">
          <a:avLst>
            <a:gd name="adj" fmla="val 34788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kern="1200" dirty="0"/>
        </a:p>
      </dsp:txBody>
      <dsp:txXfrm>
        <a:off x="582460" y="4226857"/>
        <a:ext cx="2163426" cy="5568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969795" y="0"/>
          <a:ext cx="1398537" cy="1866620"/>
        </a:xfrm>
        <a:prstGeom prst="trapezoid">
          <a:avLst>
            <a:gd name="adj" fmla="val 45295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100" b="1" kern="1200" dirty="0"/>
        </a:p>
      </dsp:txBody>
      <dsp:txXfrm>
        <a:off x="969795" y="0"/>
        <a:ext cx="1398537" cy="1866620"/>
      </dsp:txXfrm>
    </dsp:sp>
    <dsp:sp modelId="{A60E1AEB-3A41-463B-99B1-A6CA791CC0E6}">
      <dsp:nvSpPr>
        <dsp:cNvPr id="0" name=""/>
        <dsp:cNvSpPr/>
      </dsp:nvSpPr>
      <dsp:spPr>
        <a:xfrm>
          <a:off x="708075" y="1866620"/>
          <a:ext cx="1912196" cy="813940"/>
        </a:xfrm>
        <a:prstGeom prst="trapezoid">
          <a:avLst>
            <a:gd name="adj" fmla="val 33937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42710" y="1866620"/>
        <a:ext cx="1242927" cy="813940"/>
      </dsp:txXfrm>
    </dsp:sp>
    <dsp:sp modelId="{40F4CCC4-DEC5-48D9-BA0F-E214B97AADF8}">
      <dsp:nvSpPr>
        <dsp:cNvPr id="0" name=""/>
        <dsp:cNvSpPr/>
      </dsp:nvSpPr>
      <dsp:spPr>
        <a:xfrm>
          <a:off x="415334" y="2680560"/>
          <a:ext cx="2497678" cy="896189"/>
        </a:xfrm>
        <a:prstGeom prst="trapezoid">
          <a:avLst>
            <a:gd name="adj" fmla="val 33937"/>
          </a:avLst>
        </a:prstGeom>
        <a:solidFill>
          <a:srgbClr val="DAE2EA"/>
        </a:solidFill>
        <a:ln>
          <a:solidFill>
            <a:schemeClr val="bg1"/>
          </a:solidFill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10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52428" y="2680560"/>
        <a:ext cx="1623490" cy="896189"/>
      </dsp:txXfrm>
    </dsp:sp>
    <dsp:sp modelId="{551A6EC7-B87F-4B3D-8838-1D29384A1036}">
      <dsp:nvSpPr>
        <dsp:cNvPr id="0" name=""/>
        <dsp:cNvSpPr/>
      </dsp:nvSpPr>
      <dsp:spPr>
        <a:xfrm>
          <a:off x="182976" y="3576749"/>
          <a:ext cx="2962394" cy="756159"/>
        </a:xfrm>
        <a:prstGeom prst="trapezoid">
          <a:avLst>
            <a:gd name="adj" fmla="val 33937"/>
          </a:avLst>
        </a:prstGeom>
        <a:solidFill>
          <a:srgbClr val="C9E6EF"/>
        </a:solidFill>
        <a:ln>
          <a:solidFill>
            <a:schemeClr val="bg1"/>
          </a:solidFill>
        </a:ln>
        <a:effectLst>
          <a:glow rad="63500">
            <a:schemeClr val="accent3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100" b="1" kern="1200" dirty="0"/>
        </a:p>
      </dsp:txBody>
      <dsp:txXfrm>
        <a:off x="701395" y="3576749"/>
        <a:ext cx="1925556" cy="756159"/>
      </dsp:txXfrm>
    </dsp:sp>
    <dsp:sp modelId="{BB3877EE-3073-4524-A73D-237E19FC7D42}">
      <dsp:nvSpPr>
        <dsp:cNvPr id="0" name=""/>
        <dsp:cNvSpPr/>
      </dsp:nvSpPr>
      <dsp:spPr>
        <a:xfrm>
          <a:off x="0" y="4332909"/>
          <a:ext cx="3328348" cy="570843"/>
        </a:xfrm>
        <a:prstGeom prst="trapezoid">
          <a:avLst>
            <a:gd name="adj" fmla="val 33937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kern="1200" dirty="0"/>
        </a:p>
      </dsp:txBody>
      <dsp:txXfrm>
        <a:off x="582460" y="4332909"/>
        <a:ext cx="2163426" cy="5708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010084" y="0"/>
          <a:ext cx="1456637" cy="1891169"/>
        </a:xfrm>
        <a:prstGeom prst="trapezoid">
          <a:avLst>
            <a:gd name="adj" fmla="val 45295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100" b="1" kern="1200" dirty="0"/>
        </a:p>
      </dsp:txBody>
      <dsp:txXfrm>
        <a:off x="1010084" y="0"/>
        <a:ext cx="1456637" cy="1891169"/>
      </dsp:txXfrm>
    </dsp:sp>
    <dsp:sp modelId="{A60E1AEB-3A41-463B-99B1-A6CA791CC0E6}">
      <dsp:nvSpPr>
        <dsp:cNvPr id="0" name=""/>
        <dsp:cNvSpPr/>
      </dsp:nvSpPr>
      <dsp:spPr>
        <a:xfrm>
          <a:off x="737491" y="1891169"/>
          <a:ext cx="1991636" cy="824645"/>
        </a:xfrm>
        <a:prstGeom prst="trapezoid">
          <a:avLst>
            <a:gd name="adj" fmla="val 34888"/>
          </a:avLst>
        </a:prstGeom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08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86028" y="1891169"/>
        <a:ext cx="1294563" cy="824645"/>
      </dsp:txXfrm>
    </dsp:sp>
    <dsp:sp modelId="{40F4CCC4-DEC5-48D9-BA0F-E214B97AADF8}">
      <dsp:nvSpPr>
        <dsp:cNvPr id="0" name=""/>
        <dsp:cNvSpPr/>
      </dsp:nvSpPr>
      <dsp:spPr>
        <a:xfrm>
          <a:off x="432589" y="2715815"/>
          <a:ext cx="2601441" cy="907975"/>
        </a:xfrm>
        <a:prstGeom prst="trapezoid">
          <a:avLst>
            <a:gd name="adj" fmla="val 34888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10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87841" y="2715815"/>
        <a:ext cx="1690936" cy="907975"/>
      </dsp:txXfrm>
    </dsp:sp>
    <dsp:sp modelId="{551A6EC7-B87F-4B3D-8838-1D29384A1036}">
      <dsp:nvSpPr>
        <dsp:cNvPr id="0" name=""/>
        <dsp:cNvSpPr/>
      </dsp:nvSpPr>
      <dsp:spPr>
        <a:xfrm>
          <a:off x="163347" y="3638600"/>
          <a:ext cx="3085463" cy="766104"/>
        </a:xfrm>
        <a:prstGeom prst="trapezoid">
          <a:avLst>
            <a:gd name="adj" fmla="val 34888"/>
          </a:avLst>
        </a:prstGeom>
        <a:solidFill>
          <a:srgbClr val="C9E6EF"/>
        </a:solidFill>
        <a:ln>
          <a:noFill/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100" b="1" kern="1200" dirty="0"/>
        </a:p>
      </dsp:txBody>
      <dsp:txXfrm>
        <a:off x="703303" y="3638600"/>
        <a:ext cx="2005551" cy="766104"/>
      </dsp:txXfrm>
    </dsp:sp>
    <dsp:sp modelId="{BB3877EE-3073-4524-A73D-237E19FC7D42}">
      <dsp:nvSpPr>
        <dsp:cNvPr id="0" name=""/>
        <dsp:cNvSpPr/>
      </dsp:nvSpPr>
      <dsp:spPr>
        <a:xfrm>
          <a:off x="0" y="4389895"/>
          <a:ext cx="3466620" cy="578351"/>
        </a:xfrm>
        <a:prstGeom prst="trapezoid">
          <a:avLst>
            <a:gd name="adj" fmla="val 34888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kern="1200" dirty="0"/>
        </a:p>
      </dsp:txBody>
      <dsp:txXfrm>
        <a:off x="606658" y="4389895"/>
        <a:ext cx="2253303" cy="5783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908223" y="0"/>
          <a:ext cx="2243640" cy="2283726"/>
        </a:xfrm>
        <a:prstGeom prst="trapezoid">
          <a:avLst>
            <a:gd name="adj" fmla="val 50431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7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Γενικοί                   </a:t>
          </a:r>
          <a:r>
            <a:rPr kumimoji="0" lang="el-GR" altLang="el-GR" sz="17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7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700" b="1" kern="1200" dirty="0"/>
        </a:p>
      </dsp:txBody>
      <dsp:txXfrm>
        <a:off x="1908223" y="0"/>
        <a:ext cx="2243640" cy="2283726"/>
      </dsp:txXfrm>
    </dsp:sp>
    <dsp:sp modelId="{A60E1AEB-3A41-463B-99B1-A6CA791CC0E6}">
      <dsp:nvSpPr>
        <dsp:cNvPr id="0" name=""/>
        <dsp:cNvSpPr/>
      </dsp:nvSpPr>
      <dsp:spPr>
        <a:xfrm>
          <a:off x="1392526" y="2283726"/>
          <a:ext cx="3249733" cy="995819"/>
        </a:xfrm>
        <a:prstGeom prst="trapezoid">
          <a:avLst>
            <a:gd name="adj" fmla="val 49545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8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</a:t>
          </a:r>
          <a:r>
            <a:rPr kumimoji="0" lang="el-GR" altLang="el-GR" sz="23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)</a:t>
          </a:r>
          <a:endParaRPr lang="en-US" sz="2300" b="1" kern="1200" dirty="0"/>
        </a:p>
      </dsp:txBody>
      <dsp:txXfrm>
        <a:off x="1961230" y="2283726"/>
        <a:ext cx="2112326" cy="995819"/>
      </dsp:txXfrm>
    </dsp:sp>
    <dsp:sp modelId="{40F4CCC4-DEC5-48D9-BA0F-E214B97AADF8}">
      <dsp:nvSpPr>
        <dsp:cNvPr id="0" name=""/>
        <dsp:cNvSpPr/>
      </dsp:nvSpPr>
      <dsp:spPr>
        <a:xfrm>
          <a:off x="806270" y="3279546"/>
          <a:ext cx="4422246" cy="1183269"/>
        </a:xfrm>
        <a:prstGeom prst="trapezoid">
          <a:avLst>
            <a:gd name="adj" fmla="val 49545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80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1580163" y="3279546"/>
        <a:ext cx="2874459" cy="1183269"/>
      </dsp:txXfrm>
    </dsp:sp>
    <dsp:sp modelId="{551A6EC7-B87F-4B3D-8838-1D29384A1036}">
      <dsp:nvSpPr>
        <dsp:cNvPr id="0" name=""/>
        <dsp:cNvSpPr/>
      </dsp:nvSpPr>
      <dsp:spPr>
        <a:xfrm>
          <a:off x="346026" y="4462815"/>
          <a:ext cx="5342733" cy="928932"/>
        </a:xfrm>
        <a:prstGeom prst="trapezoid">
          <a:avLst>
            <a:gd name="adj" fmla="val 49545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8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8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800" b="1" kern="1200" dirty="0"/>
        </a:p>
      </dsp:txBody>
      <dsp:txXfrm>
        <a:off x="1281005" y="4462815"/>
        <a:ext cx="3472776" cy="928932"/>
      </dsp:txXfrm>
    </dsp:sp>
    <dsp:sp modelId="{BB3877EE-3073-4524-A73D-237E19FC7D42}">
      <dsp:nvSpPr>
        <dsp:cNvPr id="0" name=""/>
        <dsp:cNvSpPr/>
      </dsp:nvSpPr>
      <dsp:spPr>
        <a:xfrm>
          <a:off x="0" y="5391747"/>
          <a:ext cx="6034787" cy="698402"/>
        </a:xfrm>
        <a:prstGeom prst="trapezoid">
          <a:avLst>
            <a:gd name="adj" fmla="val 49545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800" b="1" i="0" u="none" strike="noStrike" kern="1200" cap="none" normalizeH="0" baseline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800" b="1" kern="1200" dirty="0"/>
        </a:p>
      </dsp:txBody>
      <dsp:txXfrm>
        <a:off x="1056087" y="5391747"/>
        <a:ext cx="3922611" cy="6984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972306" y="0"/>
          <a:ext cx="1150842" cy="1783493"/>
        </a:xfrm>
        <a:prstGeom prst="trapezoid">
          <a:avLst>
            <a:gd name="adj" fmla="val 50431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kern="1200" dirty="0"/>
        </a:p>
      </dsp:txBody>
      <dsp:txXfrm>
        <a:off x="972306" y="0"/>
        <a:ext cx="1150842" cy="1783493"/>
      </dsp:txXfrm>
    </dsp:sp>
    <dsp:sp modelId="{A60E1AEB-3A41-463B-99B1-A6CA791CC0E6}">
      <dsp:nvSpPr>
        <dsp:cNvPr id="0" name=""/>
        <dsp:cNvSpPr/>
      </dsp:nvSpPr>
      <dsp:spPr>
        <a:xfrm>
          <a:off x="718535" y="1783493"/>
          <a:ext cx="1658384" cy="777693"/>
        </a:xfrm>
        <a:prstGeom prst="trapezoid">
          <a:avLst>
            <a:gd name="adj" fmla="val 32542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95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08752" y="1783493"/>
        <a:ext cx="1077950" cy="777693"/>
      </dsp:txXfrm>
    </dsp:sp>
    <dsp:sp modelId="{40F4CCC4-DEC5-48D9-BA0F-E214B97AADF8}">
      <dsp:nvSpPr>
        <dsp:cNvPr id="0" name=""/>
        <dsp:cNvSpPr/>
      </dsp:nvSpPr>
      <dsp:spPr>
        <a:xfrm>
          <a:off x="413564" y="2561187"/>
          <a:ext cx="2268325" cy="924083"/>
        </a:xfrm>
        <a:prstGeom prst="trapezoid">
          <a:avLst>
            <a:gd name="adj" fmla="val 32542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10521" y="2561187"/>
        <a:ext cx="1474411" cy="924083"/>
      </dsp:txXfrm>
    </dsp:sp>
    <dsp:sp modelId="{551A6EC7-B87F-4B3D-8838-1D29384A1036}">
      <dsp:nvSpPr>
        <dsp:cNvPr id="0" name=""/>
        <dsp:cNvSpPr/>
      </dsp:nvSpPr>
      <dsp:spPr>
        <a:xfrm>
          <a:off x="177489" y="3485270"/>
          <a:ext cx="2740476" cy="725456"/>
        </a:xfrm>
        <a:prstGeom prst="trapezoid">
          <a:avLst>
            <a:gd name="adj" fmla="val 32542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kern="1200" dirty="0"/>
        </a:p>
      </dsp:txBody>
      <dsp:txXfrm>
        <a:off x="657072" y="3485270"/>
        <a:ext cx="1781309" cy="725456"/>
      </dsp:txXfrm>
    </dsp:sp>
    <dsp:sp modelId="{BB3877EE-3073-4524-A73D-237E19FC7D42}">
      <dsp:nvSpPr>
        <dsp:cNvPr id="0" name=""/>
        <dsp:cNvSpPr/>
      </dsp:nvSpPr>
      <dsp:spPr>
        <a:xfrm>
          <a:off x="0" y="4210727"/>
          <a:ext cx="3095455" cy="545422"/>
        </a:xfrm>
        <a:prstGeom prst="trapezoid">
          <a:avLst>
            <a:gd name="adj" fmla="val 32542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kern="1200" dirty="0"/>
        </a:p>
      </dsp:txBody>
      <dsp:txXfrm>
        <a:off x="541704" y="4210727"/>
        <a:ext cx="2012045" cy="5454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980749" y="0"/>
          <a:ext cx="1160835" cy="1783493"/>
        </a:xfrm>
        <a:prstGeom prst="trapezoid">
          <a:avLst>
            <a:gd name="adj" fmla="val 50431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Γενικοί                   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kern="1200" dirty="0"/>
        </a:p>
      </dsp:txBody>
      <dsp:txXfrm>
        <a:off x="980749" y="0"/>
        <a:ext cx="1160835" cy="1783493"/>
      </dsp:txXfrm>
    </dsp:sp>
    <dsp:sp modelId="{A60E1AEB-3A41-463B-99B1-A6CA791CC0E6}">
      <dsp:nvSpPr>
        <dsp:cNvPr id="0" name=""/>
        <dsp:cNvSpPr/>
      </dsp:nvSpPr>
      <dsp:spPr>
        <a:xfrm>
          <a:off x="744068" y="1783493"/>
          <a:ext cx="1634198" cy="777693"/>
        </a:xfrm>
        <a:prstGeom prst="trapezoid">
          <a:avLst>
            <a:gd name="adj" fmla="val 32824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90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θέσεις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000" b="1" kern="1200" dirty="0"/>
        </a:p>
      </dsp:txBody>
      <dsp:txXfrm>
        <a:off x="1030053" y="1783493"/>
        <a:ext cx="1062228" cy="777693"/>
      </dsp:txXfrm>
    </dsp:sp>
    <dsp:sp modelId="{40F4CCC4-DEC5-48D9-BA0F-E214B97AADF8}">
      <dsp:nvSpPr>
        <dsp:cNvPr id="0" name=""/>
        <dsp:cNvSpPr/>
      </dsp:nvSpPr>
      <dsp:spPr>
        <a:xfrm>
          <a:off x="417155" y="2561187"/>
          <a:ext cx="2288023" cy="924083"/>
        </a:xfrm>
        <a:prstGeom prst="trapezoid">
          <a:avLst>
            <a:gd name="adj" fmla="val 32824"/>
          </a:avLst>
        </a:prstGeom>
        <a:solidFill>
          <a:srgbClr val="ABD4E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Δεύτερο Επίπεδο Προαγωγής (Α13)</a:t>
          </a:r>
          <a:endParaRPr kumimoji="0" lang="en-US" sz="100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17559" y="2561187"/>
        <a:ext cx="1487215" cy="924083"/>
      </dsp:txXfrm>
    </dsp:sp>
    <dsp:sp modelId="{551A6EC7-B87F-4B3D-8838-1D29384A1036}">
      <dsp:nvSpPr>
        <dsp:cNvPr id="0" name=""/>
        <dsp:cNvSpPr/>
      </dsp:nvSpPr>
      <dsp:spPr>
        <a:xfrm>
          <a:off x="179030" y="3485270"/>
          <a:ext cx="2764273" cy="725456"/>
        </a:xfrm>
        <a:prstGeom prst="trapezoid">
          <a:avLst>
            <a:gd name="adj" fmla="val 32824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kern="1200" dirty="0"/>
        </a:p>
      </dsp:txBody>
      <dsp:txXfrm>
        <a:off x="662778" y="3485270"/>
        <a:ext cx="1796778" cy="725456"/>
      </dsp:txXfrm>
    </dsp:sp>
    <dsp:sp modelId="{BB3877EE-3073-4524-A73D-237E19FC7D42}">
      <dsp:nvSpPr>
        <dsp:cNvPr id="0" name=""/>
        <dsp:cNvSpPr/>
      </dsp:nvSpPr>
      <dsp:spPr>
        <a:xfrm>
          <a:off x="0" y="4210727"/>
          <a:ext cx="3122334" cy="545422"/>
        </a:xfrm>
        <a:prstGeom prst="trapezoid">
          <a:avLst>
            <a:gd name="adj" fmla="val 32824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00" b="1" kern="1200" dirty="0"/>
        </a:p>
      </dsp:txBody>
      <dsp:txXfrm>
        <a:off x="546408" y="4210727"/>
        <a:ext cx="2029517" cy="5454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048267" y="0"/>
          <a:ext cx="1240752" cy="2269531"/>
        </a:xfrm>
        <a:prstGeom prst="trapezoid">
          <a:avLst>
            <a:gd name="adj" fmla="val 50431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kern="1200" dirty="0"/>
        </a:p>
      </dsp:txBody>
      <dsp:txXfrm>
        <a:off x="1048267" y="0"/>
        <a:ext cx="1240752" cy="2269531"/>
      </dsp:txXfrm>
    </dsp:sp>
    <dsp:sp modelId="{A60E1AEB-3A41-463B-99B1-A6CA791CC0E6}">
      <dsp:nvSpPr>
        <dsp:cNvPr id="0" name=""/>
        <dsp:cNvSpPr/>
      </dsp:nvSpPr>
      <dsp:spPr>
        <a:xfrm>
          <a:off x="774670" y="2269531"/>
          <a:ext cx="1787946" cy="989629"/>
        </a:xfrm>
        <a:prstGeom prst="trapezoid">
          <a:avLst>
            <a:gd name="adj" fmla="val 27570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95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87561" y="2269531"/>
        <a:ext cx="1162165" cy="989629"/>
      </dsp:txXfrm>
    </dsp:sp>
    <dsp:sp modelId="{40F4CCC4-DEC5-48D9-BA0F-E214B97AADF8}">
      <dsp:nvSpPr>
        <dsp:cNvPr id="0" name=""/>
        <dsp:cNvSpPr/>
      </dsp:nvSpPr>
      <dsp:spPr>
        <a:xfrm>
          <a:off x="445874" y="3259160"/>
          <a:ext cx="2445539" cy="1175914"/>
        </a:xfrm>
        <a:prstGeom prst="trapezoid">
          <a:avLst>
            <a:gd name="adj" fmla="val 27570"/>
          </a:avLst>
        </a:prstGeom>
        <a:solidFill>
          <a:srgbClr val="ABD4E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73843" y="3259160"/>
        <a:ext cx="1589600" cy="1175914"/>
      </dsp:txXfrm>
    </dsp:sp>
    <dsp:sp modelId="{551A6EC7-B87F-4B3D-8838-1D29384A1036}">
      <dsp:nvSpPr>
        <dsp:cNvPr id="0" name=""/>
        <dsp:cNvSpPr/>
      </dsp:nvSpPr>
      <dsp:spPr>
        <a:xfrm>
          <a:off x="191355" y="4435075"/>
          <a:ext cx="2954576" cy="923157"/>
        </a:xfrm>
        <a:prstGeom prst="trapezoid">
          <a:avLst>
            <a:gd name="adj" fmla="val 27570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kern="1200" dirty="0"/>
        </a:p>
      </dsp:txBody>
      <dsp:txXfrm>
        <a:off x="708406" y="4435075"/>
        <a:ext cx="1920474" cy="923157"/>
      </dsp:txXfrm>
    </dsp:sp>
    <dsp:sp modelId="{BB3877EE-3073-4524-A73D-237E19FC7D42}">
      <dsp:nvSpPr>
        <dsp:cNvPr id="0" name=""/>
        <dsp:cNvSpPr/>
      </dsp:nvSpPr>
      <dsp:spPr>
        <a:xfrm>
          <a:off x="0" y="5358233"/>
          <a:ext cx="3337288" cy="694060"/>
        </a:xfrm>
        <a:prstGeom prst="trapezoid">
          <a:avLst>
            <a:gd name="adj" fmla="val 2757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kern="1200" dirty="0"/>
        </a:p>
      </dsp:txBody>
      <dsp:txXfrm>
        <a:off x="584025" y="5358233"/>
        <a:ext cx="2169237" cy="6940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3CC55-4C5E-4BCD-A57D-7A910A313585}">
      <dsp:nvSpPr>
        <dsp:cNvPr id="0" name=""/>
        <dsp:cNvSpPr/>
      </dsp:nvSpPr>
      <dsp:spPr>
        <a:xfrm>
          <a:off x="1048267" y="0"/>
          <a:ext cx="1240752" cy="2269531"/>
        </a:xfrm>
        <a:prstGeom prst="trapezoid">
          <a:avLst>
            <a:gd name="adj" fmla="val 50431"/>
          </a:avLst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1">
          <a:noAutofit/>
        </a:bodyPr>
        <a:lstStyle/>
        <a:p>
          <a:pPr lvl="0" algn="ctr" defTabSz="44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                                                                                     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Γενικοί                   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Διευθυντές                             / Διευθυντές             Τμημάτων                       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Α15 / Α16 ή                            Πάγιοι Μισθοί)</a:t>
          </a:r>
          <a:endParaRPr lang="en-US" sz="1000" b="1" kern="1200" dirty="0"/>
        </a:p>
      </dsp:txBody>
      <dsp:txXfrm>
        <a:off x="1048267" y="0"/>
        <a:ext cx="1240752" cy="2269531"/>
      </dsp:txXfrm>
    </dsp:sp>
    <dsp:sp modelId="{A60E1AEB-3A41-463B-99B1-A6CA791CC0E6}">
      <dsp:nvSpPr>
        <dsp:cNvPr id="0" name=""/>
        <dsp:cNvSpPr/>
      </dsp:nvSpPr>
      <dsp:spPr>
        <a:xfrm>
          <a:off x="774670" y="2269531"/>
          <a:ext cx="1787946" cy="989629"/>
        </a:xfrm>
        <a:prstGeom prst="trapezoid">
          <a:avLst>
            <a:gd name="adj" fmla="val 27570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950" b="1" i="0" u="none" strike="noStrike" kern="1200" cap="none" normalizeH="0" baseline="0" dirty="0" err="1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Μεσοδιευθυντικές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</a:t>
          </a:r>
          <a:r>
            <a:rPr kumimoji="0" lang="el-GR" altLang="el-GR" sz="11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1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Α14)</a:t>
          </a:r>
          <a:endParaRPr lang="en-US" sz="1100" b="1" kern="1200" dirty="0"/>
        </a:p>
      </dsp:txBody>
      <dsp:txXfrm>
        <a:off x="1087561" y="2269531"/>
        <a:ext cx="1162165" cy="989629"/>
      </dsp:txXfrm>
    </dsp:sp>
    <dsp:sp modelId="{40F4CCC4-DEC5-48D9-BA0F-E214B97AADF8}">
      <dsp:nvSpPr>
        <dsp:cNvPr id="0" name=""/>
        <dsp:cNvSpPr/>
      </dsp:nvSpPr>
      <dsp:spPr>
        <a:xfrm>
          <a:off x="445874" y="3259160"/>
          <a:ext cx="2445539" cy="1175914"/>
        </a:xfrm>
        <a:prstGeom prst="trapezoid">
          <a:avLst>
            <a:gd name="adj" fmla="val 27570"/>
          </a:avLst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Ανώτερες Επιστημονικές Θέσεις  (Α13)</a:t>
          </a:r>
          <a:endParaRPr kumimoji="0" lang="en-US" sz="1050" b="1" i="0" u="none" strike="noStrike" kern="1200" cap="none" normalizeH="0" baseline="0" dirty="0">
            <a:ln/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73843" y="3259160"/>
        <a:ext cx="1589600" cy="1175914"/>
      </dsp:txXfrm>
    </dsp:sp>
    <dsp:sp modelId="{551A6EC7-B87F-4B3D-8838-1D29384A1036}">
      <dsp:nvSpPr>
        <dsp:cNvPr id="0" name=""/>
        <dsp:cNvSpPr/>
      </dsp:nvSpPr>
      <dsp:spPr>
        <a:xfrm>
          <a:off x="191355" y="4435075"/>
          <a:ext cx="2954576" cy="923157"/>
        </a:xfrm>
        <a:prstGeom prst="trapezoid">
          <a:avLst>
            <a:gd name="adj" fmla="val 27570"/>
          </a:avLst>
        </a:prstGeom>
        <a:solidFill>
          <a:srgbClr val="B9ED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Πρώτο Επίπεδο Προαγωγής</a:t>
          </a:r>
          <a:r>
            <a:rPr kumimoji="0" lang="el-GR" altLang="el-GR" sz="1000" b="1" i="0" u="none" strike="noStrike" kern="1200" cap="none" normalizeH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</a:t>
          </a:r>
          <a:r>
            <a:rPr kumimoji="0" lang="el-GR" altLang="el-GR" sz="10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Α11+2)</a:t>
          </a:r>
          <a:endParaRPr lang="en-US" sz="1000" b="1" kern="1200" dirty="0"/>
        </a:p>
      </dsp:txBody>
      <dsp:txXfrm>
        <a:off x="708406" y="4435075"/>
        <a:ext cx="1920474" cy="923157"/>
      </dsp:txXfrm>
    </dsp:sp>
    <dsp:sp modelId="{BB3877EE-3073-4524-A73D-237E19FC7D42}">
      <dsp:nvSpPr>
        <dsp:cNvPr id="0" name=""/>
        <dsp:cNvSpPr/>
      </dsp:nvSpPr>
      <dsp:spPr>
        <a:xfrm>
          <a:off x="0" y="5358233"/>
          <a:ext cx="3337288" cy="694060"/>
        </a:xfrm>
        <a:prstGeom prst="trapezoid">
          <a:avLst>
            <a:gd name="adj" fmla="val 2757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altLang="el-GR" sz="105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Θέσεις Εισδοχής (Α8-Α10-Α11)</a:t>
          </a:r>
          <a:endParaRPr lang="en-US" sz="1050" b="1" kern="1200" dirty="0"/>
        </a:p>
      </dsp:txBody>
      <dsp:txXfrm>
        <a:off x="584025" y="5358233"/>
        <a:ext cx="2169237" cy="694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E9FE2-E27C-4360-83DE-D4EEFE53740E}" type="datetimeFigureOut">
              <a:rPr lang="el-GR" smtClean="0"/>
              <a:t>7/11/2017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3F624-1FD3-4953-802A-75A50A967A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9811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2E2F94-9872-49B3-BBDD-0E9DE903B86E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7779B0-9704-4B90-97BC-C2F9A5BFE18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38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779B0-9704-4B90-97BC-C2F9A5BFE18C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9164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779B0-9704-4B90-97BC-C2F9A5BFE18C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5426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779B0-9704-4B90-97BC-C2F9A5BFE18C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5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826578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3267782"/>
      </p:ext>
    </p:extLst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5706996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25" y="0"/>
            <a:ext cx="14763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0502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77000">
              <a:srgbClr val="43CEFF"/>
            </a:gs>
            <a:gs pos="93000">
              <a:srgbClr val="137CB1"/>
            </a:gs>
            <a:gs pos="56639">
              <a:srgbClr val="B7ECFF"/>
            </a:gs>
            <a:gs pos="44000">
              <a:schemeClr val="bg1"/>
            </a:gs>
            <a:gs pos="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2" descr="Επιτροπή Δημόσιας Υπηρεσία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" y="0"/>
            <a:ext cx="9146859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20047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738972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626023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25" y="0"/>
            <a:ext cx="14763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3303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25" y="0"/>
            <a:ext cx="14763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0957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6536810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812058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B6DA0"/>
            </a:gs>
            <a:gs pos="18000">
              <a:schemeClr val="bg1"/>
            </a:gs>
            <a:gs pos="6800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1C84A-40D5-41DB-A6C8-7ED61BD34D18}" type="datetimeFigureOut">
              <a:rPr lang="el-GR" smtClean="0"/>
              <a:pPr/>
              <a:t>7/11/2017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A5CBD-687D-47A1-8801-0DD2D899B28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347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 spd="slow">
    <p:cover dir="r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36911"/>
            <a:ext cx="7886700" cy="3540051"/>
          </a:xfrm>
        </p:spPr>
        <p:txBody>
          <a:bodyPr/>
          <a:lstStyle/>
          <a:p>
            <a:pPr marL="0" indent="0" algn="ctr">
              <a:buNone/>
            </a:pPr>
            <a:r>
              <a:rPr lang="el-GR" b="1" u="sng" dirty="0"/>
              <a:t>«Επιλογή Ανθρώπινου Δυναμικού στη Δημόσια Υπηρεσία: </a:t>
            </a:r>
            <a:endParaRPr lang="el-GR" dirty="0"/>
          </a:p>
          <a:p>
            <a:pPr marL="0" indent="0" algn="ctr">
              <a:buNone/>
            </a:pPr>
            <a:r>
              <a:rPr lang="el-GR" b="1" u="sng" dirty="0"/>
              <a:t>η Κυπριακή Εμπειρία»</a:t>
            </a:r>
            <a:endParaRPr lang="el-GR" dirty="0"/>
          </a:p>
          <a:p>
            <a:pPr marL="0" indent="0" algn="ctr">
              <a:buNone/>
            </a:pPr>
            <a:r>
              <a:rPr lang="el-GR" b="1" u="sng" dirty="0"/>
              <a:t>Ομιλία του Προέδρου της Επιτροπής Δημόσιας Υπηρεσίας της Κυπριακής </a:t>
            </a:r>
            <a:r>
              <a:rPr lang="el-GR" sz="2400" b="1" u="sng" dirty="0"/>
              <a:t>Δημοκρατίας</a:t>
            </a:r>
            <a:r>
              <a:rPr lang="el-GR" b="1" u="sng" dirty="0"/>
              <a:t> κ. Γεώργιου </a:t>
            </a:r>
            <a:r>
              <a:rPr lang="el-GR" b="1" u="sng" dirty="0" smtClean="0"/>
              <a:t>Παπαγεωργίου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480380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296917"/>
            <a:ext cx="6858000" cy="888677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latin typeface="+mn-lt"/>
              </a:rPr>
              <a:t>ΠΛΗΡΩΣΗ ΘΕΣΕΩΝ ΓΕΝΙΚΩΝ ΔΙΕΥΘΥΝΤΩΝ                                                   / ΔΙΕΥΘΥΝΤΩΝ ΤΜΗΜΑΤΩΝ</a:t>
            </a:r>
            <a:br>
              <a:rPr lang="el-GR" sz="2400" b="1" dirty="0" smtClean="0">
                <a:latin typeface="+mn-lt"/>
              </a:rPr>
            </a:br>
            <a:r>
              <a:rPr lang="el-GR" sz="2400" b="1" dirty="0">
                <a:latin typeface="+mn-lt"/>
              </a:rPr>
              <a:t>- </a:t>
            </a:r>
            <a:r>
              <a:rPr lang="el-GR" sz="2400" b="1" dirty="0" smtClean="0">
                <a:latin typeface="+mn-lt"/>
              </a:rPr>
              <a:t>ΥΦΙΣΤΑΜΕΝΕΣ ΡΥΘΜΙΣΕΙΣ</a:t>
            </a:r>
            <a:endParaRPr lang="el-GR" sz="2400" b="1" dirty="0"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68355"/>
              </p:ext>
            </p:extLst>
          </p:nvPr>
        </p:nvGraphicFramePr>
        <p:xfrm>
          <a:off x="5701938" y="1778182"/>
          <a:ext cx="2547269" cy="4243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7269">
                  <a:extLst>
                    <a:ext uri="{9D8B030D-6E8A-4147-A177-3AD203B41FA5}">
                      <a16:colId xmlns:a16="http://schemas.microsoft.com/office/drawing/2014/main" val="3233746838"/>
                    </a:ext>
                  </a:extLst>
                </a:gridCol>
              </a:tblGrid>
              <a:tr h="1116782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ΔΙΕΥΘΥΝΤΕΣ ΤΜΗΜΑΤΩΝ &amp; ΓΕΝΙΚΟΙ ΔΙΕΥΘΥΝΤΕΣ</a:t>
                      </a:r>
                      <a:endParaRPr lang="el-GR" sz="14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519471"/>
                  </a:ext>
                </a:extLst>
              </a:tr>
              <a:tr h="312632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Προκήρυξη</a:t>
                      </a:r>
                      <a:r>
                        <a:rPr lang="el-GR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των θέσεων από την ΕΔΥ</a:t>
                      </a:r>
                      <a:endParaRPr lang="el-GR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Επιλογή </a:t>
                      </a: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από την ΕΔΥ ύστερα από προφορική συνέντευξη όλων των προσοντούχων </a:t>
                      </a:r>
                      <a:r>
                        <a:rPr lang="el-GR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αιτητών</a:t>
                      </a: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και αφού ληφθούν υπόψη τα στοιχεία από τις αιτήσεις ή / και τους φακέλους τους για όσους είναι δημόσιοι υπάλληλοι.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/>
                </a:tc>
                <a:extLst>
                  <a:ext uri="{0D108BD9-81ED-4DB2-BD59-A6C34878D82A}">
                    <a16:rowId xmlns:a16="http://schemas.microsoft.com/office/drawing/2014/main" val="564990655"/>
                  </a:ext>
                </a:extLst>
              </a:tr>
            </a:tbl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162864" y="1416155"/>
            <a:ext cx="4984184" cy="4971493"/>
            <a:chOff x="173074" y="1415611"/>
            <a:chExt cx="4984184" cy="4971493"/>
          </a:xfrm>
        </p:grpSpPr>
        <p:grpSp>
          <p:nvGrpSpPr>
            <p:cNvPr id="34" name="Group 33"/>
            <p:cNvGrpSpPr/>
            <p:nvPr/>
          </p:nvGrpSpPr>
          <p:grpSpPr>
            <a:xfrm>
              <a:off x="173074" y="1415611"/>
              <a:ext cx="3401024" cy="4971493"/>
              <a:chOff x="173074" y="1415611"/>
              <a:chExt cx="3401024" cy="4971493"/>
            </a:xfrm>
          </p:grpSpPr>
          <p:sp>
            <p:nvSpPr>
              <p:cNvPr id="22" name="Freeform 21"/>
              <p:cNvSpPr/>
              <p:nvPr/>
            </p:nvSpPr>
            <p:spPr>
              <a:xfrm>
                <a:off x="1185662" y="1415611"/>
                <a:ext cx="1398537" cy="1891169"/>
              </a:xfrm>
              <a:custGeom>
                <a:avLst/>
                <a:gdLst>
                  <a:gd name="connsiteX0" fmla="*/ 0 w 1398537"/>
                  <a:gd name="connsiteY0" fmla="*/ 1891169 h 1891169"/>
                  <a:gd name="connsiteX1" fmla="*/ 633467 w 1398537"/>
                  <a:gd name="connsiteY1" fmla="*/ 0 h 1891169"/>
                  <a:gd name="connsiteX2" fmla="*/ 765070 w 1398537"/>
                  <a:gd name="connsiteY2" fmla="*/ 0 h 1891169"/>
                  <a:gd name="connsiteX3" fmla="*/ 1398537 w 1398537"/>
                  <a:gd name="connsiteY3" fmla="*/ 1891169 h 1891169"/>
                  <a:gd name="connsiteX4" fmla="*/ 0 w 1398537"/>
                  <a:gd name="connsiteY4" fmla="*/ 1891169 h 1891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8537" h="1891169">
                    <a:moveTo>
                      <a:pt x="0" y="1891169"/>
                    </a:moveTo>
                    <a:lnTo>
                      <a:pt x="633467" y="0"/>
                    </a:lnTo>
                    <a:lnTo>
                      <a:pt x="765070" y="0"/>
                    </a:lnTo>
                    <a:lnTo>
                      <a:pt x="1398537" y="1891169"/>
                    </a:lnTo>
                    <a:lnTo>
                      <a:pt x="0" y="1891169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b" anchorCtr="1">
                <a:noAutofit/>
              </a:bodyPr>
              <a:lstStyle/>
              <a:p>
                <a:pPr lvl="0" algn="ctr" defTabSz="4445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0" lang="el-GR" altLang="el-GR" sz="10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                                                                  </a:t>
                </a:r>
                <a:r>
                  <a:rPr kumimoji="0" lang="el-GR" altLang="el-GR" sz="11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Γενικοί                   </a:t>
                </a:r>
                <a:r>
                  <a:rPr kumimoji="0" lang="el-GR" altLang="el-GR" sz="1100" b="1" i="0" u="none" strike="noStrike" kern="1200" cap="none" normalizeH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Διευθυντές                             / Διευθυντές             Τμημάτων                        (</a:t>
                </a:r>
                <a:r>
                  <a:rPr kumimoji="0" lang="el-GR" altLang="el-GR" sz="11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Α15 / Α16 ή                            Πάγιοι Μισθοί)</a:t>
                </a:r>
                <a:endParaRPr lang="en-US" sz="11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923942" y="3306780"/>
                <a:ext cx="1912196" cy="824645"/>
              </a:xfrm>
              <a:custGeom>
                <a:avLst/>
                <a:gdLst>
                  <a:gd name="connsiteX0" fmla="*/ 0 w 1912196"/>
                  <a:gd name="connsiteY0" fmla="*/ 824645 h 824645"/>
                  <a:gd name="connsiteX1" fmla="*/ 276223 w 1912196"/>
                  <a:gd name="connsiteY1" fmla="*/ 0 h 824645"/>
                  <a:gd name="connsiteX2" fmla="*/ 1635973 w 1912196"/>
                  <a:gd name="connsiteY2" fmla="*/ 0 h 824645"/>
                  <a:gd name="connsiteX3" fmla="*/ 1912196 w 1912196"/>
                  <a:gd name="connsiteY3" fmla="*/ 824645 h 824645"/>
                  <a:gd name="connsiteX4" fmla="*/ 0 w 1912196"/>
                  <a:gd name="connsiteY4" fmla="*/ 824645 h 8246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12196" h="824645">
                    <a:moveTo>
                      <a:pt x="0" y="824645"/>
                    </a:moveTo>
                    <a:lnTo>
                      <a:pt x="276223" y="0"/>
                    </a:lnTo>
                    <a:lnTo>
                      <a:pt x="1635973" y="0"/>
                    </a:lnTo>
                    <a:lnTo>
                      <a:pt x="1912196" y="824645"/>
                    </a:lnTo>
                    <a:lnTo>
                      <a:pt x="0" y="824645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chemeClr val="accent1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8605" tIns="13970" rIns="348604" bIns="13970" numCol="1" spcCol="1270" anchor="ctr" anchorCtr="0">
                <a:noAutofit/>
              </a:bodyPr>
              <a:lstStyle/>
              <a:p>
                <a:pPr lvl="0" algn="ctr" defTabSz="4889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0" lang="el-GR" altLang="el-GR" sz="1100" b="1" i="0" u="none" strike="noStrike" kern="1200" cap="none" normalizeH="0" baseline="0" dirty="0" err="1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Μεσοδιευθυντικές</a:t>
                </a:r>
                <a:r>
                  <a:rPr kumimoji="0" lang="el-GR" altLang="el-GR" sz="11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θέσεις</a:t>
                </a:r>
                <a:r>
                  <a:rPr kumimoji="0" lang="el-GR" altLang="el-GR" sz="1100" b="1" i="0" u="none" strike="noStrike" kern="1200" cap="none" normalizeH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(</a:t>
                </a:r>
                <a:r>
                  <a:rPr kumimoji="0" lang="el-GR" altLang="el-GR" sz="11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Α14)</a:t>
                </a:r>
                <a:endParaRPr lang="en-US" sz="11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631201" y="4131426"/>
                <a:ext cx="2497678" cy="907975"/>
              </a:xfrm>
              <a:custGeom>
                <a:avLst/>
                <a:gdLst>
                  <a:gd name="connsiteX0" fmla="*/ 0 w 2497678"/>
                  <a:gd name="connsiteY0" fmla="*/ 907975 h 907975"/>
                  <a:gd name="connsiteX1" fmla="*/ 304135 w 2497678"/>
                  <a:gd name="connsiteY1" fmla="*/ 0 h 907975"/>
                  <a:gd name="connsiteX2" fmla="*/ 2193543 w 2497678"/>
                  <a:gd name="connsiteY2" fmla="*/ 0 h 907975"/>
                  <a:gd name="connsiteX3" fmla="*/ 2497678 w 2497678"/>
                  <a:gd name="connsiteY3" fmla="*/ 907975 h 907975"/>
                  <a:gd name="connsiteX4" fmla="*/ 0 w 2497678"/>
                  <a:gd name="connsiteY4" fmla="*/ 907975 h 907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7678" h="907975">
                    <a:moveTo>
                      <a:pt x="0" y="907975"/>
                    </a:moveTo>
                    <a:lnTo>
                      <a:pt x="304135" y="0"/>
                    </a:lnTo>
                    <a:lnTo>
                      <a:pt x="2193543" y="0"/>
                    </a:lnTo>
                    <a:lnTo>
                      <a:pt x="2497678" y="907975"/>
                    </a:lnTo>
                    <a:lnTo>
                      <a:pt x="0" y="907975"/>
                    </a:lnTo>
                    <a:close/>
                  </a:path>
                </a:pathLst>
              </a:custGeom>
              <a:solidFill>
                <a:srgbClr val="DAE2E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1064" tIns="13970" rIns="451064" bIns="13970" numCol="1" spcCol="1270" anchor="ctr" anchorCtr="0">
                <a:noAutofit/>
              </a:bodyPr>
              <a:lstStyle/>
              <a:p>
                <a:pPr lvl="0" algn="ctr" defTabSz="4889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0" lang="el-GR" altLang="el-GR" sz="11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Δεύτερο Επίπεδο Προαγωγής (Α13)</a:t>
                </a:r>
                <a:endParaRPr kumimoji="0" lang="en-US" sz="1100" b="1" i="0" u="none" strike="noStrike" kern="1200" cap="none" normalizeH="0" baseline="0" dirty="0">
                  <a:ln/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372699" y="5054211"/>
                <a:ext cx="2962394" cy="766104"/>
              </a:xfrm>
              <a:custGeom>
                <a:avLst/>
                <a:gdLst>
                  <a:gd name="connsiteX0" fmla="*/ 0 w 2962394"/>
                  <a:gd name="connsiteY0" fmla="*/ 766104 h 766104"/>
                  <a:gd name="connsiteX1" fmla="*/ 256614 w 2962394"/>
                  <a:gd name="connsiteY1" fmla="*/ 0 h 766104"/>
                  <a:gd name="connsiteX2" fmla="*/ 2705780 w 2962394"/>
                  <a:gd name="connsiteY2" fmla="*/ 0 h 766104"/>
                  <a:gd name="connsiteX3" fmla="*/ 2962394 w 2962394"/>
                  <a:gd name="connsiteY3" fmla="*/ 766104 h 766104"/>
                  <a:gd name="connsiteX4" fmla="*/ 0 w 2962394"/>
                  <a:gd name="connsiteY4" fmla="*/ 766104 h 7661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2394" h="766104">
                    <a:moveTo>
                      <a:pt x="0" y="766104"/>
                    </a:moveTo>
                    <a:lnTo>
                      <a:pt x="256614" y="0"/>
                    </a:lnTo>
                    <a:lnTo>
                      <a:pt x="2705780" y="0"/>
                    </a:lnTo>
                    <a:lnTo>
                      <a:pt x="2962394" y="766104"/>
                    </a:lnTo>
                    <a:lnTo>
                      <a:pt x="0" y="766104"/>
                    </a:lnTo>
                    <a:close/>
                  </a:path>
                </a:pathLst>
              </a:custGeom>
              <a:solidFill>
                <a:srgbClr val="C9D7EE"/>
              </a:solidFill>
              <a:ln>
                <a:solidFill>
                  <a:schemeClr val="bg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2389" tIns="13970" rIns="532389" bIns="13970" numCol="1" spcCol="1270" anchor="ctr" anchorCtr="0">
                <a:noAutofit/>
              </a:bodyPr>
              <a:lstStyle/>
              <a:p>
                <a:pPr lvl="0" algn="ctr" defTabSz="4889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0" lang="el-GR" altLang="el-GR" sz="11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Πρώτο Επίπεδο Προαγωγής</a:t>
                </a:r>
                <a:r>
                  <a:rPr kumimoji="0" lang="el-GR" altLang="el-GR" sz="1100" b="1" i="0" u="none" strike="noStrike" kern="1200" cap="none" normalizeH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(</a:t>
                </a:r>
                <a:r>
                  <a:rPr kumimoji="0" lang="el-GR" altLang="el-GR" sz="11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Α11+2)</a:t>
                </a:r>
                <a:endParaRPr lang="en-US" sz="11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173074" y="5808753"/>
                <a:ext cx="3401024" cy="578351"/>
              </a:xfrm>
              <a:custGeom>
                <a:avLst/>
                <a:gdLst>
                  <a:gd name="connsiteX0" fmla="*/ 0 w 3328348"/>
                  <a:gd name="connsiteY0" fmla="*/ 578351 h 578351"/>
                  <a:gd name="connsiteX1" fmla="*/ 193724 w 3328348"/>
                  <a:gd name="connsiteY1" fmla="*/ 0 h 578351"/>
                  <a:gd name="connsiteX2" fmla="*/ 3134624 w 3328348"/>
                  <a:gd name="connsiteY2" fmla="*/ 0 h 578351"/>
                  <a:gd name="connsiteX3" fmla="*/ 3328348 w 3328348"/>
                  <a:gd name="connsiteY3" fmla="*/ 578351 h 578351"/>
                  <a:gd name="connsiteX4" fmla="*/ 0 w 3328348"/>
                  <a:gd name="connsiteY4" fmla="*/ 578351 h 578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28348" h="578351">
                    <a:moveTo>
                      <a:pt x="0" y="578351"/>
                    </a:moveTo>
                    <a:lnTo>
                      <a:pt x="193724" y="0"/>
                    </a:lnTo>
                    <a:lnTo>
                      <a:pt x="3134624" y="0"/>
                    </a:lnTo>
                    <a:lnTo>
                      <a:pt x="3328348" y="578351"/>
                    </a:lnTo>
                    <a:lnTo>
                      <a:pt x="0" y="578351"/>
                    </a:lnTo>
                    <a:close/>
                  </a:path>
                </a:pathLst>
              </a:custGeom>
              <a:solidFill>
                <a:srgbClr val="00B0F0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95160" tIns="12700" rIns="595162" bIns="12700" numCol="1" spcCol="1270" anchor="ctr" anchorCtr="0">
                <a:noAutofit/>
              </a:bodyPr>
              <a:lstStyle/>
              <a:p>
                <a:pPr lvl="0" algn="ctr" defTabSz="4445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0" lang="el-GR" altLang="el-GR" sz="1000" b="1" i="0" u="none" strike="noStrike" kern="1200" cap="none" normalizeH="0" baseline="0" dirty="0" smtClean="0">
                    <a:ln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Θέσεις Εισδοχής (Α8-Α10-Α11)</a:t>
                </a:r>
                <a:endParaRPr lang="en-US" sz="1000" b="1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664900" y="2635560"/>
              <a:ext cx="2492358" cy="3650608"/>
              <a:chOff x="2664900" y="2635560"/>
              <a:chExt cx="2492358" cy="3650608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2664900" y="2635560"/>
                <a:ext cx="2483164" cy="3650608"/>
                <a:chOff x="2664900" y="2635560"/>
                <a:chExt cx="2483164" cy="3650608"/>
              </a:xfrm>
            </p:grpSpPr>
            <p:sp>
              <p:nvSpPr>
                <p:cNvPr id="6" name="Rectangle 5"/>
                <p:cNvSpPr>
                  <a:spLocks noChangeArrowheads="1"/>
                </p:cNvSpPr>
                <p:nvPr/>
              </p:nvSpPr>
              <p:spPr bwMode="auto">
                <a:xfrm>
                  <a:off x="2664900" y="2635560"/>
                  <a:ext cx="2483164" cy="126417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137CB1"/>
                  </a:solidFill>
                  <a:miter lim="800000"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lnSpc>
                      <a:spcPct val="120000"/>
                    </a:lnSpc>
                  </a:pPr>
                  <a:r>
                    <a:rPr lang="el-GR" sz="1100" b="1" dirty="0">
                      <a:solidFill>
                        <a:srgbClr val="00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Πρώτου Διορισμού και Προαγωγής</a:t>
                  </a:r>
                  <a:endParaRPr lang="el-GR" sz="11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 eaLnBrk="0" fontAlgn="base" hangingPunct="0">
                    <a:lnSpc>
                      <a:spcPct val="120000"/>
                    </a:lnSpc>
                  </a:pPr>
                  <a:r>
                    <a:rPr lang="el-GR" sz="1100" dirty="0">
                      <a:solidFill>
                        <a:srgbClr val="00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(Υποψήφιοι όσοι υποβάλουν αίτηση, δημόσιοι υπάλληλοι και μη, νοουμένου ότι ικανοποιούν τις απαιτήσεις του Σχεδίου Υπηρεσίας)</a:t>
                  </a:r>
                  <a:endParaRPr lang="el-GR" sz="11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" name="Rectangle 8"/>
                <p:cNvSpPr>
                  <a:spLocks noChangeArrowheads="1"/>
                </p:cNvSpPr>
                <p:nvPr/>
              </p:nvSpPr>
              <p:spPr bwMode="auto">
                <a:xfrm>
                  <a:off x="3446342" y="5888962"/>
                  <a:ext cx="1701722" cy="39720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137CB1"/>
                  </a:solidFill>
                  <a:miter lim="800000"/>
                  <a:headEnd/>
                  <a:tailEnd/>
                </a:ln>
              </p:spPr>
              <p:txBody>
                <a:bodyPr vert="horz" wrap="square" lIns="68580" tIns="34290" rIns="68580" bIns="3429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/>
                  <a:r>
                    <a:rPr lang="el-GR" sz="1100" b="1" dirty="0">
                      <a:solidFill>
                        <a:srgbClr val="00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Πρώτου Διορισμού </a:t>
                  </a:r>
                  <a:endParaRPr lang="el-GR" sz="11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9" name="Rectangle 38"/>
              <p:cNvSpPr/>
              <p:nvPr/>
            </p:nvSpPr>
            <p:spPr>
              <a:xfrm>
                <a:off x="3025775" y="5054211"/>
                <a:ext cx="2131483" cy="7502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137CB1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/>
                <a:r>
                  <a:rPr lang="el-GR" sz="11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Τμηματικής Προαγωγής        </a:t>
                </a:r>
                <a:r>
                  <a:rPr lang="el-GR" sz="11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(Προαγωγή μόνο από υπαλλήλους που κατέχουν την πιο κάτω θέση)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836138" y="4131425"/>
                <a:ext cx="2311926" cy="80974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137CB1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lnSpc>
                    <a:spcPct val="120000"/>
                  </a:lnSpc>
                </a:pPr>
                <a:r>
                  <a:rPr lang="el-GR" sz="11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Τμηματικής Προαγωγής</a:t>
                </a:r>
              </a:p>
              <a:p>
                <a:pPr algn="ctr" eaLnBrk="0" fontAlgn="base" hangingPunct="0">
                  <a:lnSpc>
                    <a:spcPct val="120000"/>
                  </a:lnSpc>
                </a:pPr>
                <a:r>
                  <a:rPr lang="el-GR" sz="11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(Προαγωγή μόνο από υπαλλήλους που κατέχουν την πιο κάτω θέση)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897038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02222"/>
            <a:ext cx="6858000" cy="561704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latin typeface="+mn-lt"/>
              </a:rPr>
              <a:t>ΠΛΗΡΩΣΗ ΘΕΣΕΩΝ ΕΙΣΔΟΧΗΣ</a:t>
            </a:r>
            <a:br>
              <a:rPr lang="el-GR" sz="2400" b="1" dirty="0" smtClean="0">
                <a:latin typeface="+mn-lt"/>
              </a:rPr>
            </a:br>
            <a:r>
              <a:rPr lang="el-GR" sz="2400" b="1" dirty="0">
                <a:latin typeface="+mn-lt"/>
              </a:rPr>
              <a:t>- </a:t>
            </a:r>
            <a:r>
              <a:rPr lang="el-GR" sz="2400" b="1" dirty="0" smtClean="0">
                <a:latin typeface="+mn-lt"/>
              </a:rPr>
              <a:t>ΥΦΙΣΤΑΜΕΝΕΣ ΡΥΘΜΙΣΕΙΣ</a:t>
            </a:r>
            <a:endParaRPr lang="el-GR" sz="2400" b="1" dirty="0"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962432"/>
              </p:ext>
            </p:extLst>
          </p:nvPr>
        </p:nvGraphicFramePr>
        <p:xfrm>
          <a:off x="5796136" y="1162439"/>
          <a:ext cx="3240361" cy="5580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557">
                  <a:extLst>
                    <a:ext uri="{9D8B030D-6E8A-4147-A177-3AD203B41FA5}">
                      <a16:colId xmlns:a16="http://schemas.microsoft.com/office/drawing/2014/main" val="1572657760"/>
                    </a:ext>
                  </a:extLst>
                </a:gridCol>
                <a:gridCol w="964691">
                  <a:extLst>
                    <a:ext uri="{9D8B030D-6E8A-4147-A177-3AD203B41FA5}">
                      <a16:colId xmlns:a16="http://schemas.microsoft.com/office/drawing/2014/main" val="2968605980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445118742"/>
                    </a:ext>
                  </a:extLst>
                </a:gridCol>
              </a:tblGrid>
              <a:tr h="172275">
                <a:tc row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800" b="1" kern="1200" dirty="0" smtClean="0">
                        <a:solidFill>
                          <a:srgbClr val="CC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ΚΡΙΤΗΡΙΑ</a:t>
                      </a:r>
                      <a:endParaRPr lang="el-GR" sz="12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ΘΕΣΕΙΣ ΕΙΣΔΟΧΗΣ</a:t>
                      </a:r>
                      <a:endParaRPr lang="el-GR" sz="14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160715"/>
                  </a:ext>
                </a:extLst>
              </a:tr>
              <a:tr h="44660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Μη </a:t>
                      </a:r>
                      <a:r>
                        <a:rPr lang="el-GR" sz="9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Επιστημονικές </a:t>
                      </a:r>
                      <a:r>
                        <a:rPr lang="en-US" sz="9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l-GR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el-GR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95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Επιστημονικές</a:t>
                      </a:r>
                      <a:endParaRPr lang="el-GR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95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53188"/>
                  </a:ext>
                </a:extLst>
              </a:tr>
              <a:tr h="68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Βαθμός </a:t>
                      </a: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Γραπτής Εξέτασης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0 - 100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0 - 100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1510861"/>
                  </a:ext>
                </a:extLst>
              </a:tr>
              <a:tr h="68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Πρόσθετα Ακαδημαϊκά Προσόντα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0 - 3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0 - 3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900080027"/>
                  </a:ext>
                </a:extLst>
              </a:tr>
              <a:tr h="344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Σχετική Πείρα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0 - 5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0 - 5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148829390"/>
                  </a:ext>
                </a:extLst>
              </a:tr>
              <a:tr h="906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Πλεονέκτημα που προβλέπει το Σχέδιο Υπηρεσίας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0 - 5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0 - 5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238584664"/>
                  </a:ext>
                </a:extLst>
              </a:tr>
              <a:tr h="753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Αξιολόγηση στις Υπηρεσιακές Εκθέσεις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∕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∕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001562688"/>
                  </a:ext>
                </a:extLst>
              </a:tr>
              <a:tr h="906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Βαθμολογία της συνέντευξης από τον Προϊστάμενο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0 - 5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0 - 5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981766899"/>
                  </a:ext>
                </a:extLst>
              </a:tr>
              <a:tr h="599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Βαθμολογία της συνέντευξης από την ΕΔΥ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0 - 20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0 - 20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995810773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41398" y="1535276"/>
            <a:ext cx="4874002" cy="4970072"/>
            <a:chOff x="241398" y="1535276"/>
            <a:chExt cx="4874002" cy="4970072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3612531548"/>
                </p:ext>
              </p:extLst>
            </p:nvPr>
          </p:nvGraphicFramePr>
          <p:xfrm>
            <a:off x="241398" y="1535276"/>
            <a:ext cx="3466620" cy="496824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8" name="Group 7"/>
            <p:cNvGrpSpPr/>
            <p:nvPr/>
          </p:nvGrpSpPr>
          <p:grpSpPr>
            <a:xfrm>
              <a:off x="2642511" y="2761354"/>
              <a:ext cx="2472889" cy="3743994"/>
              <a:chOff x="2642511" y="2761354"/>
              <a:chExt cx="2472889" cy="3743994"/>
            </a:xfrm>
          </p:grpSpPr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2642511" y="2761354"/>
                <a:ext cx="2457107" cy="115253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137CB1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/>
                <a:r>
                  <a:rPr lang="el-GR" sz="11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Πρώτου Διορισμού και Προαγωγής</a:t>
                </a:r>
                <a:endParaRPr lang="el-GR" sz="11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ctr" eaLnBrk="0" fontAlgn="base" hangingPunct="0"/>
                <a:r>
                  <a:rPr lang="el-GR" sz="11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(Υποψήφιοι όσοι υποβάλουν αίτηση, δημόσιοι υπάλληλοι και μη, νοουμένου ότι ικανοποιούν τις απαιτήσεις του Σχεδίου Υπηρεσίας)</a:t>
                </a:r>
                <a:endParaRPr lang="el-GR" sz="11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3409303" y="6171674"/>
                <a:ext cx="1690315" cy="33367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137CB1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/>
                <a:r>
                  <a:rPr lang="el-GR" sz="11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Πρώτου Διορισμού </a:t>
                </a:r>
                <a:endParaRPr lang="el-GR" sz="11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787692" y="4374961"/>
                <a:ext cx="2311926" cy="64807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137CB1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lnSpc>
                    <a:spcPct val="120000"/>
                  </a:lnSpc>
                </a:pPr>
                <a:r>
                  <a:rPr lang="el-GR" sz="11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Τμηματικής Προαγωγής</a:t>
                </a:r>
              </a:p>
              <a:p>
                <a:pPr algn="ctr" eaLnBrk="0" fontAlgn="base" hangingPunct="0">
                  <a:lnSpc>
                    <a:spcPct val="120000"/>
                  </a:lnSpc>
                </a:pPr>
                <a:r>
                  <a:rPr lang="el-GR" sz="11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(Προαγωγή μόνο από υπαλλήλους που κατέχουν την πιο κάτω θέση)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803474" y="5274995"/>
                <a:ext cx="2311926" cy="6750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137CB1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lnSpc>
                    <a:spcPct val="120000"/>
                  </a:lnSpc>
                </a:pPr>
                <a:r>
                  <a:rPr lang="el-GR" sz="11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Τμηματικής Προαγωγής</a:t>
                </a:r>
              </a:p>
              <a:p>
                <a:pPr algn="ctr" eaLnBrk="0" fontAlgn="base" hangingPunct="0">
                  <a:lnSpc>
                    <a:spcPct val="120000"/>
                  </a:lnSpc>
                </a:pPr>
                <a:r>
                  <a:rPr lang="el-GR" sz="11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(Προαγωγή μόνο από υπαλλήλους που κατέχουν την πιο κάτω θέση)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424026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861649"/>
              </p:ext>
            </p:extLst>
          </p:nvPr>
        </p:nvGraphicFramePr>
        <p:xfrm>
          <a:off x="323529" y="188641"/>
          <a:ext cx="8611546" cy="6385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339">
                  <a:extLst>
                    <a:ext uri="{9D8B030D-6E8A-4147-A177-3AD203B41FA5}">
                      <a16:colId xmlns:a16="http://schemas.microsoft.com/office/drawing/2014/main" val="1100379410"/>
                    </a:ext>
                  </a:extLst>
                </a:gridCol>
                <a:gridCol w="691734">
                  <a:extLst>
                    <a:ext uri="{9D8B030D-6E8A-4147-A177-3AD203B41FA5}">
                      <a16:colId xmlns:a16="http://schemas.microsoft.com/office/drawing/2014/main" val="2132600490"/>
                    </a:ext>
                  </a:extLst>
                </a:gridCol>
                <a:gridCol w="1662506">
                  <a:extLst>
                    <a:ext uri="{9D8B030D-6E8A-4147-A177-3AD203B41FA5}">
                      <a16:colId xmlns:a16="http://schemas.microsoft.com/office/drawing/2014/main" val="317047776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697160121"/>
                    </a:ext>
                  </a:extLst>
                </a:gridCol>
                <a:gridCol w="1662506">
                  <a:extLst>
                    <a:ext uri="{9D8B030D-6E8A-4147-A177-3AD203B41FA5}">
                      <a16:colId xmlns:a16="http://schemas.microsoft.com/office/drawing/2014/main" val="2800903408"/>
                    </a:ext>
                  </a:extLst>
                </a:gridCol>
                <a:gridCol w="1481524">
                  <a:extLst>
                    <a:ext uri="{9D8B030D-6E8A-4147-A177-3AD203B41FA5}">
                      <a16:colId xmlns:a16="http://schemas.microsoft.com/office/drawing/2014/main" val="224463493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1692168"/>
                    </a:ext>
                  </a:extLst>
                </a:gridCol>
              </a:tblGrid>
              <a:tr h="47528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ΠΛΗΡΩΣΗ</a:t>
                      </a:r>
                      <a:r>
                        <a:rPr lang="el-GR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ΘΕΣΕΩΝ</a:t>
                      </a:r>
                      <a:r>
                        <a:rPr lang="el-GR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ΣΤΗ </a:t>
                      </a:r>
                      <a:r>
                        <a:rPr lang="el-G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ΔΗΜΟΣΙΑ ΥΠΗΡΕΣΙΑ</a:t>
                      </a:r>
                      <a:endParaRPr lang="el-G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l-G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3957" marR="45392" marT="0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523341"/>
                  </a:ext>
                </a:extLst>
              </a:tr>
              <a:tr h="422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683844"/>
                  </a:ext>
                </a:extLst>
              </a:tr>
              <a:tr h="3468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ΚΡΙΤΗΡΙΑ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Θέσεις Εισδοχής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Θέσεις Προαγωγής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Θέσεις Πρώτου Διορισμού και Προαγωγής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203"/>
                  </a:ext>
                </a:extLst>
              </a:tr>
              <a:tr h="39036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Μη Επι</a:t>
                      </a:r>
                      <a:r>
                        <a:rPr lang="el-GR" sz="7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στημονικές </a:t>
                      </a: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</a:t>
                      </a:r>
                      <a:r>
                        <a:rPr lang="el-GR" sz="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ιστημονικές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Μεσοδιευθυντικές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Διευθυντές Τμημάτων &amp; Γενικοί Διευθυντές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987579"/>
                  </a:ext>
                </a:extLst>
              </a:tr>
              <a:tr h="487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Βαθμολογία Γραπτής Εξέτασης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0 - 100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0 - 100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Οι επιλογές γίνονται από την ΕΔΥ με βάση την ΑΞΙΑ, τα ΠΡΟΣΟΝΤΑ και </a:t>
                      </a:r>
                      <a:b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την ΑΡΧΑΙΟΤΗΤΑ </a:t>
                      </a:r>
                      <a:b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(κριτήρια που καθορίζει ο Νόμος) καθώς και τη ΣΥΣΤΑΣΗ του ΟΙΚΕΙΟΥ </a:t>
                      </a:r>
                      <a:b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ΠΡΟΙΣΤΑΜΕΝΟΥ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Όλες οι αιτήσεις     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παραπέμπονται σε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Συμβουλευτική Επιτροπή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στο οικείο Τμήμα.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Γραπτή ή προφορική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εξέταση ή και τις δύο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 γίνει γραπτή εξέταση,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της </a:t>
                      </a: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αποδίδεται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υποχρεωτική βαρύτητα τουλάχιστον 80%.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Συστήνονται υποψήφιοι σε τετραπλάσιο αριθμό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των κενών θέσεων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(τριπλάσιο αν </a:t>
                      </a:r>
                      <a:r>
                        <a:rPr lang="el-G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έγινε</a:t>
                      </a:r>
                      <a:r>
                        <a:rPr lang="el-G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μόνο γ</a:t>
                      </a:r>
                      <a:r>
                        <a:rPr lang="el-G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ραπτή </a:t>
                      </a: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εξέταση</a:t>
                      </a:r>
                      <a:r>
                        <a:rPr lang="el-G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Η ΕΔΥ επιλέγει, αφού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δεχθεί τους υποψήφιους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σε προφορική </a:t>
                      </a:r>
                      <a:b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συνέντευξη.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Επιλογή από την ΕΔΥ ύστερα από προφορική συνέντευξη όλων των προσοντούχων </a:t>
                      </a:r>
                      <a:r>
                        <a:rPr lang="el-GR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αιτητών</a:t>
                      </a: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και αφού ληφθούν υπόψη τα στοιχεία από τις αιτήσεις ή / και τους φακέλους τους για όσους είναι δημόσιοι υπάλληλοι.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1455209"/>
                  </a:ext>
                </a:extLst>
              </a:tr>
              <a:tr h="487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Πρόσθετα Ακαδημαϊκά Προσόντα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0 - 3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0 - 3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4711010"/>
                  </a:ext>
                </a:extLst>
              </a:tr>
              <a:tr h="321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Σχετική Πείρα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0 - 5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0 - 5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8425688"/>
                  </a:ext>
                </a:extLst>
              </a:tr>
              <a:tr h="65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Πλεονέκτημα που προβλέπει το Σχέδιο Υπηρεσίας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0 - 5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0 - 5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44364678"/>
                  </a:ext>
                </a:extLst>
              </a:tr>
              <a:tr h="487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Αξιολόγηση στις Υπηρεσιακές Εκθέσεις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∕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∕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6924167"/>
                  </a:ext>
                </a:extLst>
              </a:tr>
              <a:tr h="65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Βαθμολογία της συνέντευξης από τον Προϊστάμενο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0 - 5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0 - 5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8956527"/>
                  </a:ext>
                </a:extLst>
              </a:tr>
              <a:tr h="1467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Βαθμολογία της συνέντευξης από την ΕΔΥ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0 - 20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0 - 20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2687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69737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+mn-lt"/>
              </a:rPr>
              <a:t>ΜΕΛΕΤΗ ΑΠΟ ΕΜΠΕΙΡΟΓΝΩΜΟΝΕΣ</a:t>
            </a:r>
            <a:endParaRPr lang="el-G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36911"/>
            <a:ext cx="7886700" cy="3540051"/>
          </a:xfrm>
        </p:spPr>
        <p:txBody>
          <a:bodyPr/>
          <a:lstStyle/>
          <a:p>
            <a:pPr marL="342900" indent="-342900" algn="just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 smtClean="0"/>
              <a:t>ΤΗΣ </a:t>
            </a:r>
            <a:r>
              <a:rPr lang="el-GR" sz="2400" b="1" dirty="0"/>
              <a:t>ΠΑΓΚΟΣΜΙΑΣ ΤΡΑΠΕΖΑΣ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 smtClean="0"/>
              <a:t>ΤΗΣ </a:t>
            </a:r>
            <a:r>
              <a:rPr lang="el-GR" sz="2400" b="1" dirty="0"/>
              <a:t>ΕΘΝΙΚΗΣ ΣΧΟΛΗΣ ΔΗΜΟΣΙΑΣ ΔΙΟΙΚΗΣΗΣ ΤΟΥ ΗΝΩΜΕΝΟΥ ΒΑΣΙΛΕΙΟΥ</a:t>
            </a:r>
          </a:p>
        </p:txBody>
      </p:sp>
    </p:spTree>
    <p:extLst>
      <p:ext uri="{BB962C8B-B14F-4D97-AF65-F5344CB8AC3E}">
        <p14:creationId xmlns:p14="http://schemas.microsoft.com/office/powerpoint/2010/main" val="52832472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+mn-lt"/>
              </a:rPr>
              <a:t>ΕΙΣΗΓΗΣΕΙΣ ΕΜΠΕΙΡΟΓΝΩΜΟΝΩΝ</a:t>
            </a:r>
            <a:endParaRPr lang="el-GR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151" y="1556792"/>
            <a:ext cx="7886700" cy="4627711"/>
          </a:xfrm>
        </p:spPr>
        <p:txBody>
          <a:bodyPr>
            <a:noAutofit/>
          </a:bodyPr>
          <a:lstStyle/>
          <a:p>
            <a:pPr marL="342900" indent="-342900" algn="just" defTabSz="914400">
              <a:spcBef>
                <a:spcPct val="20000"/>
              </a:spcBef>
              <a:spcAft>
                <a:spcPts val="1200"/>
              </a:spcAft>
            </a:pPr>
            <a:r>
              <a:rPr lang="el-GR" sz="2000" b="1" dirty="0" smtClean="0"/>
              <a:t>Άνοιγμα των θέσεων στο επίπεδο των Ανώτερων Επιστημονικών Θέσεων. </a:t>
            </a:r>
            <a:r>
              <a:rPr lang="el-GR" sz="2000" b="1" dirty="0"/>
              <a:t>(Θέσεις </a:t>
            </a:r>
            <a:r>
              <a:rPr lang="el-GR" sz="2000" b="1" dirty="0" err="1"/>
              <a:t>Διατμηματικής</a:t>
            </a:r>
            <a:r>
              <a:rPr lang="el-GR" sz="2000" b="1" dirty="0"/>
              <a:t> </a:t>
            </a:r>
            <a:r>
              <a:rPr lang="el-GR" sz="2000" b="1" dirty="0" smtClean="0"/>
              <a:t>Προαγωγής – Α13).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200"/>
              </a:spcAft>
            </a:pPr>
            <a:r>
              <a:rPr lang="el-GR" sz="2000" b="1" dirty="0" smtClean="0"/>
              <a:t>Εισαγωγή νέου συστήματος αξιολόγησης για τους δημόσιους υπαλλήλους.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200"/>
              </a:spcAft>
            </a:pPr>
            <a:r>
              <a:rPr lang="el-GR" sz="2000" b="1" dirty="0" smtClean="0"/>
              <a:t>Γραπτές εξετάσεις για όλες τις θέσεις, εκτός των θέσεων προαγωγής.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200"/>
              </a:spcAft>
            </a:pPr>
            <a:r>
              <a:rPr lang="el-GR" sz="2000" b="1" dirty="0" smtClean="0"/>
              <a:t>Κέντρα Αξιολόγησης για Διευθυντές Τμημάτων και Γενικούς Διευθυντές των Υπουργείων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200"/>
              </a:spcAft>
            </a:pPr>
            <a:r>
              <a:rPr lang="el-GR" sz="2000" b="1" dirty="0" smtClean="0"/>
              <a:t>Για κάθε θέση προωθούνται για συνέντευξη στην ΕΔΥ οι τρεις πρώτοι με βάση την κατάταξη στη γραπτή εξέταση.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200"/>
              </a:spcAft>
            </a:pPr>
            <a:r>
              <a:rPr lang="el-GR" sz="2000" b="1" dirty="0" smtClean="0"/>
              <a:t>Δομημένου τύπου συνεντεύξεις από την ΕΔΥ.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200"/>
              </a:spcAft>
            </a:pPr>
            <a:r>
              <a:rPr lang="el-GR" sz="2000" b="1" dirty="0" err="1" smtClean="0"/>
              <a:t>Μοριοδότηση</a:t>
            </a:r>
            <a:r>
              <a:rPr lang="el-GR" sz="2000" b="1" dirty="0" smtClean="0"/>
              <a:t> των υποψηφίων με βάση προκαθορισμένα κριτήρια και καθορισμένες βαρύτητες.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50522184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3386019" y="973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endParaRPr kumimoji="0" lang="el-GR" altLang="el-G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r>
              <a:rPr kumimoji="0" lang="el-GR" altLang="el-G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el-GR" alt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2019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539552" y="2243435"/>
            <a:ext cx="41764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3733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0" y="4822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0" y="592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-58508"/>
            <a:ext cx="7886700" cy="915884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latin typeface="+mn-lt"/>
              </a:rPr>
              <a:t>ΠΡΟΤΕΙΝΟΜΕΝΗ ΔΟΜΗ ΘΕΣΕΩΝ</a:t>
            </a:r>
            <a:endParaRPr lang="el-GR" sz="2400" b="1" dirty="0">
              <a:latin typeface="+mn-lt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-72516" y="688725"/>
            <a:ext cx="8459422" cy="6090150"/>
            <a:chOff x="-3461340" y="489744"/>
            <a:chExt cx="8483833" cy="6090150"/>
          </a:xfrm>
        </p:grpSpPr>
        <p:graphicFrame>
          <p:nvGraphicFramePr>
            <p:cNvPr id="26" name="Diagram 25"/>
            <p:cNvGraphicFramePr/>
            <p:nvPr>
              <p:extLst>
                <p:ext uri="{D42A27DB-BD31-4B8C-83A1-F6EECF244321}">
                  <p14:modId xmlns:p14="http://schemas.microsoft.com/office/powerpoint/2010/main" val="2315493123"/>
                </p:ext>
              </p:extLst>
            </p:nvPr>
          </p:nvGraphicFramePr>
          <p:xfrm>
            <a:off x="-3461340" y="489744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378485" y="2384600"/>
              <a:ext cx="4644008" cy="65121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Πρώτου Διορισμού και Προαγωγής</a:t>
              </a:r>
              <a:endParaRPr lang="el-GR" altLang="el-GR" sz="1400" dirty="0"/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11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altLang="el-GR" sz="2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185981" y="4016729"/>
              <a:ext cx="3836512" cy="71554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Διατμηματικής</a:t>
              </a:r>
              <a:r>
                <a:rPr lang="el-GR" altLang="el-GR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Προαγωγής</a:t>
              </a:r>
              <a:endParaRPr lang="el-GR" altLang="el-GR" sz="1400" dirty="0"/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(Θα διεκδικούνται από ΔΥ σε όποιο </a:t>
              </a:r>
              <a:r>
                <a:rPr lang="el-GR" altLang="el-GR" sz="1200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Τμήμα </a:t>
              </a:r>
              <a:r>
                <a:rPr lang="el-GR" altLang="el-GR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του δημοσίου κι αν υπηρετούν</a:t>
              </a:r>
              <a:r>
                <a:rPr lang="el-GR" altLang="el-GR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endParaRPr lang="el-GR" altLang="el-GR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1620132" y="5044212"/>
              <a:ext cx="3402361" cy="75800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Τμηματικής Προαγωγής</a:t>
              </a:r>
              <a:endParaRPr kumimoji="0" lang="el-GR" alt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(Προαγωγή από εκείνους που κατέχουν την πιο κάτω θέση)</a:t>
              </a:r>
              <a:endParaRPr kumimoji="0" lang="el-GR" alt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2064182" y="6012668"/>
              <a:ext cx="2958311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l-GR" altLang="el-G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Πρώτου Διορισμού </a:t>
              </a:r>
              <a:r>
                <a: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/>
              </a:r>
              <a:br>
                <a: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034388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81" y="463928"/>
            <a:ext cx="8321437" cy="1325563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+mn-lt"/>
              </a:rPr>
              <a:t>Επιστημονικές θέσεις</a:t>
            </a:r>
            <a:r>
              <a:rPr lang="en-US" sz="2800" b="1" dirty="0" smtClean="0">
                <a:latin typeface="+mn-lt"/>
              </a:rPr>
              <a:t/>
            </a:r>
            <a:br>
              <a:rPr lang="en-US" sz="2800" b="1" dirty="0" smtClean="0">
                <a:latin typeface="+mn-lt"/>
              </a:rPr>
            </a:br>
            <a:r>
              <a:rPr lang="el-GR" sz="2800" b="1" dirty="0" smtClean="0">
                <a:latin typeface="+mn-lt"/>
              </a:rPr>
              <a:t>Υφιστάμενη Δομή            -          Προτεινόμενη Δομή</a:t>
            </a:r>
            <a:endParaRPr lang="el-GR" sz="2800" b="1" dirty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44008" y="1916832"/>
            <a:ext cx="4392489" cy="4756150"/>
            <a:chOff x="0" y="0"/>
            <a:chExt cx="8588148" cy="6090150"/>
          </a:xfrm>
        </p:grpSpPr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val="187423917"/>
                </p:ext>
              </p:extLst>
            </p:nvPr>
          </p:nvGraphicFramePr>
          <p:xfrm>
            <a:off x="0" y="0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194091" y="1475274"/>
              <a:ext cx="4394056" cy="137384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και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647323" y="3385766"/>
              <a:ext cx="3940825" cy="102451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Διατμηματικής</a:t>
              </a: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(Θα διεκδικούνται από ΔΥ σε όποιο Τμήμα του δημοσίου κι αν υπηρετούν)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786836" y="4554468"/>
              <a:ext cx="3801312" cy="75800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Τμηματικής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(Προαγωγή από εκείνους που κατέχουν την πιο κάτω θέση)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525521" y="5522923"/>
              <a:ext cx="3062624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7503" y="1854101"/>
            <a:ext cx="4464496" cy="4756150"/>
            <a:chOff x="0" y="0"/>
            <a:chExt cx="8653790" cy="6090150"/>
          </a:xfrm>
        </p:grpSpPr>
        <p:graphicFrame>
          <p:nvGraphicFramePr>
            <p:cNvPr id="12" name="Diagram 11"/>
            <p:cNvGraphicFramePr/>
            <p:nvPr>
              <p:extLst>
                <p:ext uri="{D42A27DB-BD31-4B8C-83A1-F6EECF244321}">
                  <p14:modId xmlns:p14="http://schemas.microsoft.com/office/powerpoint/2010/main" val="1911655471"/>
                </p:ext>
              </p:extLst>
            </p:nvPr>
          </p:nvGraphicFramePr>
          <p:xfrm>
            <a:off x="0" y="0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194090" y="1186782"/>
              <a:ext cx="4459700" cy="16623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και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647028" y="3376008"/>
              <a:ext cx="4006762" cy="10732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Τμηματικής </a:t>
              </a: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(Προαγωγή μόνο από υπαλλήλους που κατέχουν την πιο κάτω θέση</a:t>
              </a:r>
              <a:r>
                <a:rPr lang="el-GR" sz="11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)</a:t>
              </a:r>
              <a:endParaRPr lang="el-G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5081472" y="4554468"/>
              <a:ext cx="3572318" cy="8881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Τμηματικής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(Προαγωγή μόνο από </a:t>
              </a:r>
              <a:r>
                <a:rPr lang="el-GR" sz="1000" dirty="0" smtClean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υπαλλήλους </a:t>
              </a:r>
              <a:r>
                <a:rPr lang="el-GR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που κατέχουν την πιο κάτω θέση</a:t>
              </a:r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)</a:t>
              </a:r>
              <a:endParaRPr lang="el-GR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5525523" y="5522923"/>
              <a:ext cx="3128267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1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</a:t>
              </a: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Διορισμού</a:t>
              </a:r>
              <a:r>
                <a:rPr lang="el-GR" sz="11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endParaRPr lang="el-G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352895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+mn-lt"/>
              </a:rPr>
              <a:t>ΓΡΑΠΤΕΣ ΕΞΕΤΑΣΕΙΣ</a:t>
            </a:r>
            <a:endParaRPr lang="el-GR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047806" cy="44862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Ανώτερες Επιστημονικές 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θέσεις (</a:t>
            </a:r>
            <a:r>
              <a:rPr lang="el-GR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Διατμηματική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Προαγωγή)</a:t>
            </a:r>
          </a:p>
          <a:p>
            <a:pPr algn="just"/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Δύο εξετάσεις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ικανοτήτων (Διαπιστωτικού χαρακτήρα)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Εξέταση γνωστικού περιεχομένου (ανταγωνιστική)</a:t>
            </a:r>
          </a:p>
          <a:p>
            <a:pPr algn="just"/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Προϋπόθεση για συμμετοχή στη δεύτερη ή επιτυχία στο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ικανοτήτων</a:t>
            </a:r>
          </a:p>
          <a:p>
            <a:pPr marL="0" indent="0" algn="just">
              <a:buNone/>
            </a:pPr>
            <a:r>
              <a:rPr lang="el-GR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Μεσοδιευθυντικές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Θέσεις</a:t>
            </a:r>
          </a:p>
          <a:p>
            <a:pPr algn="just"/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Εξέταση γνωστικού περιεχομένου (ανταγωνιστική)</a:t>
            </a:r>
          </a:p>
          <a:p>
            <a:pPr marL="0" indent="0" algn="just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Θέσεις </a:t>
            </a:r>
            <a:r>
              <a:rPr lang="el-GR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Διευθυνών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Τμημάτων – Γενικών Διευθυντών</a:t>
            </a:r>
          </a:p>
          <a:p>
            <a:pPr algn="just"/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Εξέταση γνωστικού περιεχομένου (ανταγωνιστική)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Κέντρο Αξιολόγησης </a:t>
            </a:r>
          </a:p>
          <a:p>
            <a:pPr marL="0" indent="0">
              <a:buNone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17918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1520" y="548680"/>
            <a:ext cx="4791728" cy="6052294"/>
            <a:chOff x="0" y="0"/>
            <a:chExt cx="8689841" cy="609015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371486859"/>
                </p:ext>
              </p:extLst>
            </p:nvPr>
          </p:nvGraphicFramePr>
          <p:xfrm>
            <a:off x="0" y="0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048201" y="1705893"/>
              <a:ext cx="4641640" cy="103765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και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647321" y="3478003"/>
              <a:ext cx="4042520" cy="7794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Διατμηματικής</a:t>
              </a: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(Θα διεκδικούνται από ΔΥ σε όποιο Τμήμα του δημοσίου κι αν υπηρετούν)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525522" y="5522924"/>
              <a:ext cx="3164319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3587"/>
              </p:ext>
            </p:extLst>
          </p:nvPr>
        </p:nvGraphicFramePr>
        <p:xfrm>
          <a:off x="5652120" y="1124745"/>
          <a:ext cx="3312368" cy="5476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027">
                  <a:extLst>
                    <a:ext uri="{9D8B030D-6E8A-4147-A177-3AD203B41FA5}">
                      <a16:colId xmlns:a16="http://schemas.microsoft.com/office/drawing/2014/main" val="3266164950"/>
                    </a:ext>
                  </a:extLst>
                </a:gridCol>
                <a:gridCol w="1003341">
                  <a:extLst>
                    <a:ext uri="{9D8B030D-6E8A-4147-A177-3AD203B41FA5}">
                      <a16:colId xmlns:a16="http://schemas.microsoft.com/office/drawing/2014/main" val="1367326715"/>
                    </a:ext>
                  </a:extLst>
                </a:gridCol>
              </a:tblGrid>
              <a:tr h="114351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400" dirty="0" smtClean="0">
                        <a:effectLst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ΚΡΙΤΗΡΙΑ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Θέσεις Προαγωγής (μέχρι </a:t>
                      </a:r>
                      <a:r>
                        <a:rPr lang="el-GR" sz="1400" dirty="0">
                          <a:effectLst/>
                        </a:rPr>
                        <a:t>την Κλ.Α11(</a:t>
                      </a:r>
                      <a:r>
                        <a:rPr lang="el-GR" sz="1400" dirty="0" err="1">
                          <a:effectLst/>
                        </a:rPr>
                        <a:t>ιι</a:t>
                      </a:r>
                      <a:r>
                        <a:rPr lang="el-GR" sz="1400" dirty="0" smtClean="0">
                          <a:effectLst/>
                        </a:rPr>
                        <a:t>))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725242"/>
                  </a:ext>
                </a:extLst>
              </a:tr>
              <a:tr h="80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Βαθμός </a:t>
                      </a:r>
                      <a:r>
                        <a:rPr lang="el-GR" sz="1200">
                          <a:effectLst/>
                        </a:rPr>
                        <a:t>γραπτής </a:t>
                      </a:r>
                      <a:r>
                        <a:rPr lang="el-GR" sz="1200" smtClean="0">
                          <a:effectLst/>
                        </a:rPr>
                        <a:t>εξέτασης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--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528408233"/>
                  </a:ext>
                </a:extLst>
              </a:tr>
              <a:tr h="1099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Πρόσθετα σχετικά προσόντα (ακαδημαϊκά, επαγγελματικά, γνώση ξένων γλωσσών)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15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2923266351"/>
                  </a:ext>
                </a:extLst>
              </a:tr>
              <a:tr h="549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Πρόσθετη σχετική πείρα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15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4184038247"/>
                  </a:ext>
                </a:extLst>
              </a:tr>
              <a:tr h="549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Σύσταση οικείου Προϊσταμένου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20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4210568014"/>
                  </a:ext>
                </a:extLst>
              </a:tr>
              <a:tr h="776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Αξιολόγηση απόδοσης με βάση το Σύστημα Αξιολόγησης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(Υπηρεσιακές Εκθέσεις)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50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3025172582"/>
                  </a:ext>
                </a:extLst>
              </a:tr>
              <a:tr h="549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Βαθμός δομημένης προφορικής εξέτασης από ΕΔΥ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--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3355994778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986587" y="93104"/>
            <a:ext cx="42874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ΠΛΗΡΩΣΗ ΘΕΣΕΩΝ ΠΡΟΑΓΩΓΗΣ </a:t>
            </a:r>
          </a:p>
          <a:p>
            <a:r>
              <a:rPr lang="el-GR" sz="2400" b="1" dirty="0" smtClean="0"/>
              <a:t> - ΠΡΟΤΕΙΝΟΜΕΝΕΣ ΡΥΘΜΙΣΕΙΣ</a:t>
            </a:r>
            <a:endParaRPr lang="el-GR" sz="24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198709" y="5213613"/>
            <a:ext cx="1944217" cy="591969"/>
          </a:xfrm>
          <a:prstGeom prst="rect">
            <a:avLst/>
          </a:prstGeom>
          <a:solidFill>
            <a:srgbClr val="FFFFFF"/>
          </a:solidFill>
          <a:ln w="12700">
            <a:solidFill>
              <a:srgbClr val="137CB1"/>
            </a:solidFill>
            <a:miter lim="800000"/>
            <a:headEnd/>
            <a:tailEnd/>
          </a:ln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l-GR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Τμηματικής Προαγωγής</a:t>
            </a:r>
            <a:endParaRPr lang="el-G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l-GR" sz="1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(Προαγωγή από εκείνους που κατέχουν την πιο κάτω θέση)</a:t>
            </a:r>
            <a:endParaRPr lang="el-G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56484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538261"/>
              </p:ext>
            </p:extLst>
          </p:nvPr>
        </p:nvGraphicFramePr>
        <p:xfrm>
          <a:off x="5580112" y="1052735"/>
          <a:ext cx="3384376" cy="5265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63604878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063138696"/>
                    </a:ext>
                  </a:extLst>
                </a:gridCol>
              </a:tblGrid>
              <a:tr h="902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ΚΡΙΤΗΡΙΑ</a:t>
                      </a:r>
                      <a:endParaRPr lang="el-GR" sz="14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ΘΕΣΕΙΣ ΔΙΑΤΜΗΜΑΤΙΚΗΣ ΠΡΟΑΓΩΓΗΣ (ΚΛ.Α13(ΙΙ))</a:t>
                      </a:r>
                      <a:endParaRPr lang="el-GR" sz="12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714512"/>
                  </a:ext>
                </a:extLst>
              </a:tr>
              <a:tr h="856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Βαθμός γραπτής </a:t>
                      </a:r>
                      <a:r>
                        <a:rPr lang="el-GR" sz="1200" dirty="0" smtClean="0">
                          <a:effectLst/>
                        </a:rPr>
                        <a:t>εξέτασης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40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966739942"/>
                  </a:ext>
                </a:extLst>
              </a:tr>
              <a:tr h="904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Πρόσθετα σχετικά προσόντα (ακαδημαϊκά, επαγγελματικά, γνώση ξένων γλωσσών)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791737583"/>
                  </a:ext>
                </a:extLst>
              </a:tr>
              <a:tr h="581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Πρόσθετη σχετική πείρα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928894915"/>
                  </a:ext>
                </a:extLst>
              </a:tr>
              <a:tr h="8582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Αξιολόγηση απόδοσης με βάση το Σύστημα Αξιολόγησης (Υπηρεσιακές Εκθέσεις)</a:t>
                      </a:r>
                      <a:endParaRPr lang="el-G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20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261546652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Σύσταση οικείου Προϊσταμένου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460235364"/>
                  </a:ext>
                </a:extLst>
              </a:tr>
              <a:tr h="581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Βαθμός δομημένης προφορικής εξέτασης από ΕΔΥ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15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3412322219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900599" y="58012"/>
            <a:ext cx="65437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b="1" dirty="0" smtClean="0"/>
              <a:t>ΠΛΗΡΩΣΗ ΑΝΩΤΕΡΩΝ ΕΠΙΣΤΗΜΟΝΙΚΩΝ ΘΕΣΕΩΝ </a:t>
            </a:r>
          </a:p>
          <a:p>
            <a:pPr algn="ctr"/>
            <a:r>
              <a:rPr lang="el-GR" sz="2400" b="1" dirty="0" smtClean="0"/>
              <a:t>- ΠΡΟΤΕΙΝΟΜΕΝΕΣ ΡΥΘΜΙΣΕΙΣ</a:t>
            </a:r>
            <a:endParaRPr lang="el-GR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251520" y="548680"/>
            <a:ext cx="4968552" cy="6052294"/>
            <a:chOff x="251520" y="548680"/>
            <a:chExt cx="4968552" cy="6052294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279436504"/>
                </p:ext>
              </p:extLst>
            </p:nvPr>
          </p:nvGraphicFramePr>
          <p:xfrm>
            <a:off x="251520" y="548680"/>
            <a:ext cx="3337288" cy="605229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564213" y="2276872"/>
              <a:ext cx="2655858" cy="110321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lnSpc>
                  <a:spcPct val="130000"/>
                </a:lnSpc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και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lnSpc>
                  <a:spcPct val="130000"/>
                </a:lnSpc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053533" y="5074838"/>
              <a:ext cx="2166538" cy="7532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Τμηματικής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(Προαγωγή από εκείνους που κατέχουν την πιο κάτω θέση)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053533" y="6037274"/>
              <a:ext cx="2166539" cy="4838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36138" y="4131425"/>
              <a:ext cx="2311926" cy="8097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100" b="1" dirty="0" err="1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Διατμηματικής</a:t>
              </a:r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Προαγωγής</a:t>
              </a:r>
              <a:endParaRPr lang="el-GR" sz="11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(Θα διεκδικούνται από ΔΥ σε όποιο Τμήμα του δημοσίου κι αν υπηρετούν)</a:t>
              </a:r>
              <a:endParaRPr lang="el-GR" sz="11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911033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2564904"/>
            <a:ext cx="7886700" cy="3612058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l-GR" sz="2400" b="1" dirty="0" smtClean="0"/>
              <a:t>Αρχή της επιλογής του καταλληλότερου υποψηφίου (</a:t>
            </a:r>
            <a:r>
              <a:rPr lang="en-US" sz="2400" b="1" dirty="0" smtClean="0"/>
              <a:t>merit principle)</a:t>
            </a:r>
            <a:endParaRPr lang="el-GR" sz="2400" b="1" dirty="0" smtClean="0"/>
          </a:p>
          <a:p>
            <a:pPr>
              <a:spcAft>
                <a:spcPts val="1800"/>
              </a:spcAft>
            </a:pPr>
            <a:r>
              <a:rPr lang="el-GR" sz="2400" b="1" dirty="0" smtClean="0"/>
              <a:t>Αρχή της ισότητας στην πρόσβαση σε θέσεις στο δημόσιο (</a:t>
            </a:r>
            <a:r>
              <a:rPr lang="en-US" sz="2400" b="1" dirty="0" smtClean="0"/>
              <a:t>right to equal access)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1520" y="476672"/>
            <a:ext cx="4990053" cy="6052294"/>
            <a:chOff x="0" y="0"/>
            <a:chExt cx="9049506" cy="609015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702814455"/>
                </p:ext>
              </p:extLst>
            </p:nvPr>
          </p:nvGraphicFramePr>
          <p:xfrm>
            <a:off x="0" y="0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43791" y="1883918"/>
              <a:ext cx="4805714" cy="101441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και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943437" y="3405545"/>
              <a:ext cx="4042520" cy="8695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Διατμηματικής</a:t>
              </a: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(Θα διεκδικούνται από ΔΥ σε όποιο Τμήμα του δημοσίου κι αν υπηρετούν)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236130" y="4608215"/>
              <a:ext cx="3813376" cy="68124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Τμηματικής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(Προαγωγή από εκείνους που κατέχουν την πιο κάτω θέση)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525522" y="5522924"/>
              <a:ext cx="3484991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1537394" y="145572"/>
            <a:ext cx="54436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b="1" dirty="0" smtClean="0"/>
              <a:t>ΠΛΗΡΩΣΗ ΜΕΣΟΔΙΕΥΘΥΝΤΙΚΩΝ ΘΕΣΕΩΝ </a:t>
            </a:r>
          </a:p>
          <a:p>
            <a:pPr algn="ctr"/>
            <a:r>
              <a:rPr lang="el-GR" sz="2400" b="1" dirty="0" smtClean="0"/>
              <a:t>- ΠΡΟΤΕΙΝΟΜΕΝΕΣ ΡΥΘΜΙΣΕΙΣ</a:t>
            </a:r>
            <a:endParaRPr lang="el-GR" sz="24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857953"/>
              </p:ext>
            </p:extLst>
          </p:nvPr>
        </p:nvGraphicFramePr>
        <p:xfrm>
          <a:off x="5652120" y="1124745"/>
          <a:ext cx="3312368" cy="5226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326616495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67326715"/>
                    </a:ext>
                  </a:extLst>
                </a:gridCol>
              </a:tblGrid>
              <a:tr h="1143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400" dirty="0" smtClean="0">
                        <a:effectLst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ΚΡΙΤΗΡΙΑ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 err="1" smtClean="0">
                          <a:effectLst/>
                        </a:rPr>
                        <a:t>Μεσοδιευθυντικές</a:t>
                      </a:r>
                      <a:r>
                        <a:rPr lang="el-GR" sz="1400" baseline="0" dirty="0" smtClean="0">
                          <a:effectLst/>
                        </a:rPr>
                        <a:t> θέσεις (</a:t>
                      </a:r>
                      <a:r>
                        <a:rPr lang="el-GR" sz="1400" dirty="0" smtClean="0">
                          <a:effectLst/>
                        </a:rPr>
                        <a:t>Κλ.Α14 και άνω)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725242"/>
                  </a:ext>
                </a:extLst>
              </a:tr>
              <a:tr h="80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Βαθμός γραπτής εξέτασης 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50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528408233"/>
                  </a:ext>
                </a:extLst>
              </a:tr>
              <a:tr h="1099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Πρόσθετα σχετικά προσόντα (ακαδημαϊκά, επαγγελματικά, γνώση ξένων γλωσσών)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10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2923266351"/>
                  </a:ext>
                </a:extLst>
              </a:tr>
              <a:tr h="549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Πρόσθετη σχετική πείρα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10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4184038247"/>
                  </a:ext>
                </a:extLst>
              </a:tr>
              <a:tr h="549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Αξιολόγηση απόδοσης με βάση το Σύστημα Αξιολόγησης (Υπηρεσιακές Εκθέσεις)</a:t>
                      </a:r>
                      <a:endParaRPr lang="el-G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--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4210568014"/>
                  </a:ext>
                </a:extLst>
              </a:tr>
              <a:tr h="41365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</a:rPr>
                        <a:t>Σύσταση οικείου Προϊσταμένου</a:t>
                      </a:r>
                      <a:endParaRPr lang="el-G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10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3025172582"/>
                  </a:ext>
                </a:extLst>
              </a:tr>
              <a:tr h="549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Βαθμός δομημένης προφορικής εξέτασης από ΕΔΥ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--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3355994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44667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81202" y="531237"/>
            <a:ext cx="4968552" cy="6052294"/>
            <a:chOff x="0" y="0"/>
            <a:chExt cx="9010513" cy="609015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3303892471"/>
                </p:ext>
              </p:extLst>
            </p:nvPr>
          </p:nvGraphicFramePr>
          <p:xfrm>
            <a:off x="0" y="0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175724" y="1829012"/>
              <a:ext cx="4719127" cy="10868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lnSpc>
                  <a:spcPct val="130000"/>
                </a:lnSpc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και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lnSpc>
                  <a:spcPct val="130000"/>
                </a:lnSpc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647321" y="3385766"/>
              <a:ext cx="4247530" cy="102451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Διατμηματικής</a:t>
              </a: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(Θα διεκδικούνται από ΔΥ σε όποιο Τμήμα του δημοσίου κι αν υπηρετούν)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081475" y="4554468"/>
              <a:ext cx="3813376" cy="75800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Τμηματικής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(Προαγωγή από εκείνους που κατέχουν την πιο κάτω θέση)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351008" y="5522924"/>
              <a:ext cx="3659505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061687"/>
              </p:ext>
            </p:extLst>
          </p:nvPr>
        </p:nvGraphicFramePr>
        <p:xfrm>
          <a:off x="5936994" y="752298"/>
          <a:ext cx="2955485" cy="5557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6443">
                  <a:extLst>
                    <a:ext uri="{9D8B030D-6E8A-4147-A177-3AD203B41FA5}">
                      <a16:colId xmlns:a16="http://schemas.microsoft.com/office/drawing/2014/main" val="2736373191"/>
                    </a:ext>
                  </a:extLst>
                </a:gridCol>
                <a:gridCol w="1069042">
                  <a:extLst>
                    <a:ext uri="{9D8B030D-6E8A-4147-A177-3AD203B41FA5}">
                      <a16:colId xmlns:a16="http://schemas.microsoft.com/office/drawing/2014/main" val="2715156836"/>
                    </a:ext>
                  </a:extLst>
                </a:gridCol>
              </a:tblGrid>
              <a:tr h="1262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ΚΡΙΤΗΡΙΑ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 smtClean="0">
                          <a:effectLst/>
                        </a:rPr>
                        <a:t>Θέσεις </a:t>
                      </a:r>
                      <a:r>
                        <a:rPr lang="el-GR" sz="1200" dirty="0">
                          <a:effectLst/>
                        </a:rPr>
                        <a:t>Προϊστάμενων </a:t>
                      </a:r>
                      <a:r>
                        <a:rPr lang="el-GR" sz="1200" dirty="0" smtClean="0">
                          <a:effectLst/>
                        </a:rPr>
                        <a:t>Τμημάτων </a:t>
                      </a:r>
                      <a:r>
                        <a:rPr lang="en-US" sz="1200" dirty="0" smtClean="0">
                          <a:effectLst/>
                        </a:rPr>
                        <a:t>&amp; </a:t>
                      </a:r>
                      <a:r>
                        <a:rPr lang="el-GR" sz="1200" dirty="0" smtClean="0">
                          <a:effectLst/>
                        </a:rPr>
                        <a:t>Γενικών</a:t>
                      </a:r>
                      <a:r>
                        <a:rPr lang="el-GR" sz="1200" baseline="0" dirty="0" smtClean="0">
                          <a:effectLst/>
                        </a:rPr>
                        <a:t> Διευθυντών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556363"/>
                  </a:ext>
                </a:extLst>
              </a:tr>
              <a:tr h="892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</a:rPr>
                        <a:t>Βαθμός γραπτής εξέτασης /       Κέντρου αξιολόγησης</a:t>
                      </a:r>
                      <a:endParaRPr lang="el-G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</a:rPr>
                        <a:t>50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169866223"/>
                  </a:ext>
                </a:extLst>
              </a:tr>
              <a:tr h="95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</a:rPr>
                        <a:t>Πρόσθετα σχετικά προσόντα (ακαδημαϊκά, επαγγελματικά, γνώση ξένων γλωσσών)</a:t>
                      </a:r>
                      <a:endParaRPr lang="el-G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</a:rPr>
                        <a:t>10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419273236"/>
                  </a:ext>
                </a:extLst>
              </a:tr>
              <a:tr h="606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</a:rPr>
                        <a:t>Πρόσθετη σχετική πείρα</a:t>
                      </a:r>
                      <a:endParaRPr lang="el-G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</a:rPr>
                        <a:t>10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4045277412"/>
                  </a:ext>
                </a:extLst>
              </a:tr>
              <a:tr h="606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Αξιολόγηση απόδοσης με βάση το Σύστημα Αξιολόγησης (Υπηρεσιακές Εκθέσεις)</a:t>
                      </a:r>
                      <a:endParaRPr lang="el-GR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114240671"/>
                  </a:ext>
                </a:extLst>
              </a:tr>
              <a:tr h="63292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dirty="0" smtClean="0">
                          <a:effectLst/>
                        </a:rPr>
                        <a:t>Σύσταση οικείου Προϊσταμένου (μόνο για θέσεις Διευθυντών)</a:t>
                      </a:r>
                      <a:endParaRPr lang="el-GR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10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105732529"/>
                  </a:ext>
                </a:extLst>
              </a:tr>
              <a:tr h="606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>
                          <a:effectLst/>
                        </a:rPr>
                        <a:t>Βαθμός δομημένης προφορικής εξέτασης από ΕΔΥ</a:t>
                      </a:r>
                      <a:endParaRPr lang="el-G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</a:rPr>
                        <a:t>20</a:t>
                      </a:r>
                      <a:endParaRPr lang="el-G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38" marR="47938" marT="6612" marB="0"/>
                </a:tc>
                <a:extLst>
                  <a:ext uri="{0D108BD9-81ED-4DB2-BD59-A6C34878D82A}">
                    <a16:rowId xmlns:a16="http://schemas.microsoft.com/office/drawing/2014/main" val="3191114336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043608" y="87015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/>
              <a:t>ΠΛΗΡΩΣΗ ΘΕΣΕΩΝ ΓΕΝΙΚΩΝ ΔΙΕΥΘΥΝΤΩΝ </a:t>
            </a:r>
          </a:p>
          <a:p>
            <a:pPr algn="ctr"/>
            <a:r>
              <a:rPr lang="el-GR" sz="2000" b="1" dirty="0" smtClean="0"/>
              <a:t>/ ΔΙΕΥΘΥΝΤΩΝ ΤΜΗΜΑΤΩΝ</a:t>
            </a:r>
          </a:p>
          <a:p>
            <a:pPr algn="ctr"/>
            <a:r>
              <a:rPr lang="el-GR" sz="2000" b="1" dirty="0" smtClean="0"/>
              <a:t> - ΠΡΟΤΕΙΝΟΜΕΝΕΣ ΡΥΘΜΙΣΕΙΣ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63762615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7504" y="530627"/>
            <a:ext cx="4968552" cy="6052294"/>
            <a:chOff x="0" y="0"/>
            <a:chExt cx="9010513" cy="609015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2967317916"/>
                </p:ext>
              </p:extLst>
            </p:nvPr>
          </p:nvGraphicFramePr>
          <p:xfrm>
            <a:off x="0" y="0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048201" y="1829626"/>
              <a:ext cx="4962312" cy="101441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και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647321" y="3385767"/>
              <a:ext cx="4247530" cy="96674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Διατμηματικής</a:t>
              </a: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(Θα διεκδικούνται από ΔΥ σε όποιο Τμήμα του δημοσίου κι αν υπηρετούν)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081475" y="4554468"/>
              <a:ext cx="3813376" cy="75800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Τμηματικής Προαγωγής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eaLnBrk="0" fontAlgn="base" hangingPunct="0">
                <a:spcAft>
                  <a:spcPts val="0"/>
                </a:spcAft>
              </a:pPr>
              <a:r>
                <a:rPr lang="el-GR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(Προαγωγή από εκείνους που κατέχουν την πιο κάτω θέση)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525522" y="5522924"/>
              <a:ext cx="3369329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l-GR" sz="1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318825" y="87015"/>
            <a:ext cx="40805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b="1" dirty="0" smtClean="0"/>
              <a:t>ΠΛΗΡΩΣΗ ΘΕΣΕΩΝ ΕΙΣΔΟΧΗΣ</a:t>
            </a:r>
          </a:p>
          <a:p>
            <a:pPr algn="ctr"/>
            <a:r>
              <a:rPr lang="el-GR" sz="2400" b="1" dirty="0" smtClean="0"/>
              <a:t>- ΠΡΟΤΕΙΝΟΜΕΝΕΣ ΡΥΘΜΙΣΕΙΣ</a:t>
            </a:r>
            <a:endParaRPr lang="el-GR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266618"/>
              </p:ext>
            </p:extLst>
          </p:nvPr>
        </p:nvGraphicFramePr>
        <p:xfrm>
          <a:off x="5835425" y="1196750"/>
          <a:ext cx="2844843" cy="5440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2839">
                  <a:extLst>
                    <a:ext uri="{9D8B030D-6E8A-4147-A177-3AD203B41FA5}">
                      <a16:colId xmlns:a16="http://schemas.microsoft.com/office/drawing/2014/main" val="157265776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68605980"/>
                    </a:ext>
                  </a:extLst>
                </a:gridCol>
                <a:gridCol w="867908">
                  <a:extLst>
                    <a:ext uri="{9D8B030D-6E8A-4147-A177-3AD203B41FA5}">
                      <a16:colId xmlns:a16="http://schemas.microsoft.com/office/drawing/2014/main" val="445118742"/>
                    </a:ext>
                  </a:extLst>
                </a:gridCol>
              </a:tblGrid>
              <a:tr h="2880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ΚΡΙΤΗΡΙΑ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dirty="0">
                          <a:effectLst/>
                        </a:rPr>
                        <a:t>Θέσεις Εισδοχής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160715"/>
                  </a:ext>
                </a:extLst>
              </a:tr>
              <a:tr h="3899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Μη Επιστημονικές </a:t>
                      </a:r>
                      <a:r>
                        <a:rPr lang="en-US" sz="900" dirty="0">
                          <a:effectLst/>
                        </a:rPr>
                        <a:t>   </a:t>
                      </a:r>
                      <a:r>
                        <a:rPr lang="el-GR" sz="900" dirty="0">
                          <a:effectLst/>
                        </a:rPr>
                        <a:t>   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Επιστημονικές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088353188"/>
                  </a:ext>
                </a:extLst>
              </a:tr>
              <a:tr h="590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 smtClean="0">
                          <a:effectLst/>
                        </a:rPr>
                        <a:t>Βαθμός </a:t>
                      </a:r>
                      <a:r>
                        <a:rPr lang="el-GR" sz="900" dirty="0">
                          <a:effectLst/>
                        </a:rPr>
                        <a:t>Γραπτής Εξέτασης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0 - 100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0 - 100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211510861"/>
                  </a:ext>
                </a:extLst>
              </a:tr>
              <a:tr h="774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Πρόσθετα Ακαδημαϊκά Προσόντα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0 - 3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0 - 3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900080027"/>
                  </a:ext>
                </a:extLst>
              </a:tr>
              <a:tr h="458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Σχετική Πείρα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0 - 5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0 - 5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148829390"/>
                  </a:ext>
                </a:extLst>
              </a:tr>
              <a:tr h="791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Πλεονέκτημα που προβλέπει το Σχέδιο Υπηρεσίας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0 - 5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0 - 5</a:t>
                      </a:r>
                      <a:endParaRPr lang="el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238584664"/>
                  </a:ext>
                </a:extLst>
              </a:tr>
              <a:tr h="774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Αξιολόγηση στις Υπηρεσιακές Εκθέσεις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∕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∕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001562688"/>
                  </a:ext>
                </a:extLst>
              </a:tr>
              <a:tr h="791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Βαθμολογία της συνέντευξης από τον Προϊστάμενο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 smtClean="0">
                          <a:effectLst/>
                        </a:rPr>
                        <a:t>/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0 - 5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981766899"/>
                  </a:ext>
                </a:extLst>
              </a:tr>
              <a:tr h="580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Βαθμολογία της συνέντευξης από την ΕΔΥ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 smtClean="0">
                          <a:effectLst/>
                        </a:rPr>
                        <a:t>/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0 - 20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995810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2790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0649"/>
            <a:ext cx="78867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200" b="1" dirty="0">
                <a:latin typeface="+mn-lt"/>
              </a:rPr>
              <a:t/>
            </a:r>
            <a:br>
              <a:rPr lang="el-GR" sz="2200" b="1" dirty="0">
                <a:latin typeface="+mn-lt"/>
              </a:rPr>
            </a:br>
            <a:r>
              <a:rPr lang="el-GR" sz="2400" b="1" dirty="0">
                <a:latin typeface="+mn-lt"/>
              </a:rPr>
              <a:t>ΠΡΟΤΕΙΝΟΜΕΝΕΣ ΡΥΘΜΙΣΕΙΣ</a:t>
            </a:r>
            <a:r>
              <a:rPr lang="el-GR" sz="2400" b="1" dirty="0" smtClean="0">
                <a:latin typeface="+mn-lt"/>
              </a:rPr>
              <a:t/>
            </a:r>
            <a:br>
              <a:rPr lang="el-GR" sz="2400" b="1" dirty="0" smtClean="0">
                <a:latin typeface="+mn-lt"/>
              </a:rPr>
            </a:br>
            <a:r>
              <a:rPr lang="el-GR" sz="2400" b="1" dirty="0" smtClean="0">
                <a:latin typeface="+mn-lt"/>
              </a:rPr>
              <a:t>ΜΟΡΙΟΔΟΤΗΣΗ ΓΙΑ ΤΗΝ ΠΛΗΡΩΣΗ ΘΕΣΕΩΝ</a:t>
            </a:r>
            <a:br>
              <a:rPr lang="el-GR" sz="2400" b="1" dirty="0" smtClean="0">
                <a:latin typeface="+mn-lt"/>
              </a:rPr>
            </a:br>
            <a:r>
              <a:rPr lang="el-GR" sz="2400" b="1" dirty="0" smtClean="0">
                <a:latin typeface="+mn-lt"/>
              </a:rPr>
              <a:t>ΣΤΗ ΔΗΜΟΣΙΑ ΥΠΗΡΕΣΙΑ</a:t>
            </a:r>
            <a:r>
              <a:rPr lang="el-GR" sz="2400" dirty="0">
                <a:latin typeface="+mn-lt"/>
              </a:rPr>
              <a:t/>
            </a:r>
            <a:br>
              <a:rPr lang="el-GR" sz="2400" dirty="0">
                <a:latin typeface="+mn-lt"/>
              </a:rPr>
            </a:br>
            <a:endParaRPr lang="el-GR" sz="24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481924"/>
              </p:ext>
            </p:extLst>
          </p:nvPr>
        </p:nvGraphicFramePr>
        <p:xfrm>
          <a:off x="107505" y="1151062"/>
          <a:ext cx="8928990" cy="5563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8392">
                  <a:extLst>
                    <a:ext uri="{9D8B030D-6E8A-4147-A177-3AD203B41FA5}">
                      <a16:colId xmlns:a16="http://schemas.microsoft.com/office/drawing/2014/main" val="2366216001"/>
                    </a:ext>
                  </a:extLst>
                </a:gridCol>
                <a:gridCol w="1552368">
                  <a:extLst>
                    <a:ext uri="{9D8B030D-6E8A-4147-A177-3AD203B41FA5}">
                      <a16:colId xmlns:a16="http://schemas.microsoft.com/office/drawing/2014/main" val="3334289831"/>
                    </a:ext>
                  </a:extLst>
                </a:gridCol>
                <a:gridCol w="1480803">
                  <a:extLst>
                    <a:ext uri="{9D8B030D-6E8A-4147-A177-3AD203B41FA5}">
                      <a16:colId xmlns:a16="http://schemas.microsoft.com/office/drawing/2014/main" val="994361279"/>
                    </a:ext>
                  </a:extLst>
                </a:gridCol>
                <a:gridCol w="1486103">
                  <a:extLst>
                    <a:ext uri="{9D8B030D-6E8A-4147-A177-3AD203B41FA5}">
                      <a16:colId xmlns:a16="http://schemas.microsoft.com/office/drawing/2014/main" val="3525063633"/>
                    </a:ext>
                  </a:extLst>
                </a:gridCol>
                <a:gridCol w="1431324">
                  <a:extLst>
                    <a:ext uri="{9D8B030D-6E8A-4147-A177-3AD203B41FA5}">
                      <a16:colId xmlns:a16="http://schemas.microsoft.com/office/drawing/2014/main" val="3719261008"/>
                    </a:ext>
                  </a:extLst>
                </a:gridCol>
              </a:tblGrid>
              <a:tr h="1047174">
                <a:tc>
                  <a:txBody>
                    <a:bodyPr/>
                    <a:lstStyle/>
                    <a:p>
                      <a:pPr indent="706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Για θέσεις Προαγωγής μέχρι την Κλ.Α11(</a:t>
                      </a:r>
                      <a:r>
                        <a:rPr lang="el-GR" sz="1400" dirty="0" err="1">
                          <a:effectLst/>
                        </a:rPr>
                        <a:t>ιι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Για θέσεις </a:t>
                      </a:r>
                      <a:r>
                        <a:rPr lang="el-GR" sz="1400" dirty="0" err="1">
                          <a:effectLst/>
                        </a:rPr>
                        <a:t>Διατμηματικής</a:t>
                      </a:r>
                      <a:r>
                        <a:rPr lang="el-GR" sz="1400" dirty="0">
                          <a:effectLst/>
                        </a:rPr>
                        <a:t> Προαγωγής Κλ.Α13(</a:t>
                      </a:r>
                      <a:r>
                        <a:rPr lang="el-GR" sz="1400" dirty="0" err="1">
                          <a:effectLst/>
                        </a:rPr>
                        <a:t>ιι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Για θέσεις Πρώτου Διορισμού και Προαγωγής </a:t>
                      </a:r>
                      <a:r>
                        <a:rPr lang="el-GR" sz="1400" dirty="0" smtClean="0">
                          <a:effectLst/>
                        </a:rPr>
                        <a:t>    (</a:t>
                      </a:r>
                      <a:r>
                        <a:rPr lang="el-GR" sz="1400" dirty="0">
                          <a:effectLst/>
                        </a:rPr>
                        <a:t>Κλ.Α14 και άνω)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Για θέσεις Προϊστάμενων Τμημάτων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49555"/>
                  </a:ext>
                </a:extLst>
              </a:tr>
              <a:tr h="7401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Βαθμός γραπτής εξέτασης /       Κέντρου αξιολόγησης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--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40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50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50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extLst>
                  <a:ext uri="{0D108BD9-81ED-4DB2-BD59-A6C34878D82A}">
                    <a16:rowId xmlns:a16="http://schemas.microsoft.com/office/drawing/2014/main" val="2811731397"/>
                  </a:ext>
                </a:extLst>
              </a:tr>
              <a:tr h="10070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Πρόσθετα σχετικά προσόντα (ακαδημαϊκά, επαγγελματικά, γνώση ξένων γλωσσών)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10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extLst>
                  <a:ext uri="{0D108BD9-81ED-4DB2-BD59-A6C34878D82A}">
                    <a16:rowId xmlns:a16="http://schemas.microsoft.com/office/drawing/2014/main" val="2361846840"/>
                  </a:ext>
                </a:extLst>
              </a:tr>
              <a:tr h="5032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Πρόσθετη σχετική πείρα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10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extLst>
                  <a:ext uri="{0D108BD9-81ED-4DB2-BD59-A6C34878D82A}">
                    <a16:rowId xmlns:a16="http://schemas.microsoft.com/office/drawing/2014/main" val="2701228767"/>
                  </a:ext>
                </a:extLst>
              </a:tr>
              <a:tr h="5032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Σύσταση οικείου Προϊσταμένου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10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extLst>
                  <a:ext uri="{0D108BD9-81ED-4DB2-BD59-A6C34878D82A}">
                    <a16:rowId xmlns:a16="http://schemas.microsoft.com/office/drawing/2014/main" val="3185801285"/>
                  </a:ext>
                </a:extLst>
              </a:tr>
              <a:tr h="711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Αξιολόγηση απόδοσης με βάση το Σύστημα Αξιολόγησης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(Υπηρεσιακές Εκθέσεις)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50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--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--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extLst>
                  <a:ext uri="{0D108BD9-81ED-4DB2-BD59-A6C34878D82A}">
                    <a16:rowId xmlns:a16="http://schemas.microsoft.com/office/drawing/2014/main" val="2890230616"/>
                  </a:ext>
                </a:extLst>
              </a:tr>
              <a:tr h="5032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Βαθμός δομημένης προφορικής εξέτασης από ΕΔΥ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--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15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20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extLst>
                  <a:ext uri="{0D108BD9-81ED-4DB2-BD59-A6C34878D82A}">
                    <a16:rowId xmlns:a16="http://schemas.microsoft.com/office/drawing/2014/main" val="3413624604"/>
                  </a:ext>
                </a:extLst>
              </a:tr>
              <a:tr h="50322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>
                          <a:effectLst/>
                        </a:rPr>
                        <a:t>Τα κριτήρια και η βαρύτητα θα καθορίζονται στη σχετική Νομοθεσία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97" marR="55197" marT="7666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78068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1342739" y="1825625"/>
            <a:ext cx="1580775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810072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4400" b="1" dirty="0" smtClean="0">
                <a:cs typeface="Arial" panose="020B0604020202020204" pitchFamily="34" charset="0"/>
              </a:rPr>
              <a:t>Τελικά</a:t>
            </a:r>
            <a:r>
              <a:rPr lang="en-US" sz="4400" b="1" dirty="0" smtClean="0">
                <a:cs typeface="Arial" panose="020B0604020202020204" pitchFamily="34" charset="0"/>
              </a:rPr>
              <a:t>: </a:t>
            </a:r>
            <a:endParaRPr lang="el-GR" sz="4400" b="1" dirty="0" smtClean="0"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l-GR" sz="4000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cs typeface="Arial" panose="020B0604020202020204" pitchFamily="34" charset="0"/>
              </a:rPr>
              <a:t>Merit principle </a:t>
            </a:r>
          </a:p>
          <a:p>
            <a:pPr marL="0" indent="0" algn="ctr">
              <a:buNone/>
            </a:pPr>
            <a:endParaRPr lang="en-US" sz="4000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l-GR" sz="4000" dirty="0">
                <a:cs typeface="Arial" panose="020B0604020202020204" pitchFamily="34" charset="0"/>
              </a:rPr>
              <a:t>ή</a:t>
            </a:r>
            <a:r>
              <a:rPr lang="el-GR" sz="4000" dirty="0" smtClean="0"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el-GR" sz="4000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cs typeface="Arial" panose="020B0604020202020204" pitchFamily="34" charset="0"/>
              </a:rPr>
              <a:t>Right to Equal access; </a:t>
            </a:r>
            <a:endParaRPr lang="el-GR" sz="40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7638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882702"/>
          </a:xfrm>
        </p:spPr>
        <p:txBody>
          <a:bodyPr>
            <a:normAutofit/>
          </a:bodyPr>
          <a:lstStyle/>
          <a:p>
            <a:pPr>
              <a:spcBef>
                <a:spcPts val="750"/>
              </a:spcBef>
            </a:pPr>
            <a:r>
              <a:rPr lang="el-GR" sz="4800" b="1" dirty="0" smtClean="0">
                <a:latin typeface="+mn-lt"/>
                <a:ea typeface="+mn-ea"/>
                <a:cs typeface="Arial" panose="020B0604020202020204" pitchFamily="34" charset="0"/>
              </a:rPr>
              <a:t>Ευχαριστώ </a:t>
            </a:r>
            <a:br>
              <a:rPr lang="el-GR" sz="4800" b="1" dirty="0" smtClean="0">
                <a:latin typeface="+mn-lt"/>
                <a:ea typeface="+mn-ea"/>
                <a:cs typeface="Arial" panose="020B0604020202020204" pitchFamily="34" charset="0"/>
              </a:rPr>
            </a:br>
            <a:r>
              <a:rPr lang="el-GR" sz="4800" b="1" dirty="0" smtClean="0">
                <a:latin typeface="+mn-lt"/>
                <a:ea typeface="+mn-ea"/>
                <a:cs typeface="Arial" panose="020B0604020202020204" pitchFamily="34" charset="0"/>
              </a:rPr>
              <a:t>για την προσοχή σας</a:t>
            </a:r>
            <a:endParaRPr lang="el-GR" sz="48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35073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B6DA0"/>
            </a:gs>
            <a:gs pos="50000">
              <a:schemeClr val="bg1"/>
            </a:gs>
            <a:gs pos="0">
              <a:srgbClr val="068FC8"/>
            </a:gs>
            <a:gs pos="26000">
              <a:srgbClr val="00B0F0"/>
            </a:gs>
            <a:gs pos="6800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558880" cy="3124201"/>
          </a:xfrm>
        </p:spPr>
        <p:txBody>
          <a:bodyPr>
            <a:noAutofit/>
          </a:bodyPr>
          <a:lstStyle/>
          <a:p>
            <a:r>
              <a:rPr lang="el-GR" sz="3600" b="1" cap="all" dirty="0" err="1" smtClean="0"/>
              <a:t>Επιτροπη</a:t>
            </a:r>
            <a:r>
              <a:rPr lang="el-GR" sz="3600" b="1" cap="all" dirty="0" smtClean="0"/>
              <a:t> </a:t>
            </a:r>
            <a:r>
              <a:rPr lang="el-GR" sz="3600" b="1" cap="all" dirty="0" err="1" smtClean="0"/>
              <a:t>Δημ</a:t>
            </a:r>
            <a:r>
              <a:rPr lang="el-GR" sz="3600" b="1" cap="all" dirty="0" err="1"/>
              <a:t>ο</a:t>
            </a:r>
            <a:r>
              <a:rPr lang="el-GR" sz="3600" b="1" cap="all" dirty="0" err="1" smtClean="0"/>
              <a:t>σιασ</a:t>
            </a:r>
            <a:r>
              <a:rPr lang="el-GR" sz="3600" b="1" cap="all" dirty="0" smtClean="0"/>
              <a:t> </a:t>
            </a:r>
            <a:r>
              <a:rPr lang="el-GR" sz="3600" b="1" cap="all" dirty="0" err="1" smtClean="0"/>
              <a:t>Υπηρεσιασ</a:t>
            </a:r>
            <a:endParaRPr lang="el-GR" sz="4000" b="1" cap="all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57683"/>
            <a:ext cx="9144000" cy="77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75229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+mn-lt"/>
              </a:rPr>
              <a:t>ΑΡΜΟΔΙΟΤΗΤΕΣ ΕΔΥ 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2000" b="1" dirty="0" smtClean="0">
                <a:latin typeface="+mn-lt"/>
              </a:rPr>
              <a:t>(ΚΑΘΟΡΙΖΟΝΤΑΙ ΑΠΟ ΤΟ ΣΥΝΤΑΓΜΑ</a:t>
            </a:r>
            <a:r>
              <a:rPr lang="en-US" sz="2000" b="1" dirty="0" smtClean="0">
                <a:latin typeface="+mn-lt"/>
              </a:rPr>
              <a:t>)</a:t>
            </a:r>
            <a:r>
              <a:rPr lang="el-GR" sz="2000" b="1" dirty="0" smtClean="0"/>
              <a:t/>
            </a:r>
            <a:br>
              <a:rPr lang="el-GR" sz="2000" b="1" dirty="0" smtClean="0"/>
            </a:br>
            <a:endParaRPr lang="el-G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Διορισμοί / Προσλήψεις</a:t>
            </a:r>
          </a:p>
          <a:p>
            <a:r>
              <a:rPr lang="el-GR" sz="2400" b="1" dirty="0" smtClean="0"/>
              <a:t>Προαγωγές</a:t>
            </a:r>
          </a:p>
          <a:p>
            <a:r>
              <a:rPr lang="el-GR" sz="2400" b="1" dirty="0" smtClean="0"/>
              <a:t>Αφυπηρετήσεις</a:t>
            </a:r>
          </a:p>
          <a:p>
            <a:r>
              <a:rPr lang="el-GR" sz="2400" b="1" dirty="0" smtClean="0"/>
              <a:t>Επικυρώσεις Διορισμών</a:t>
            </a:r>
          </a:p>
          <a:p>
            <a:r>
              <a:rPr lang="el-GR" sz="2400" b="1" dirty="0" smtClean="0"/>
              <a:t>Μεταθέσεις</a:t>
            </a:r>
          </a:p>
          <a:p>
            <a:r>
              <a:rPr lang="el-GR" sz="2400" b="1" dirty="0" smtClean="0"/>
              <a:t>Αφυπηρετήσεις</a:t>
            </a:r>
          </a:p>
          <a:p>
            <a:r>
              <a:rPr lang="el-GR" sz="2400" b="1" dirty="0" smtClean="0"/>
              <a:t>Πειθαρχικό Δικαστήριο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752870683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 fontScale="92500" lnSpcReduction="10000"/>
          </a:bodyPr>
          <a:lstStyle/>
          <a:p>
            <a:pPr marL="0" indent="0" algn="ctr" defTabSz="914400">
              <a:spcBef>
                <a:spcPct val="20000"/>
              </a:spcBef>
              <a:spcAft>
                <a:spcPts val="1800"/>
              </a:spcAft>
              <a:buNone/>
            </a:pPr>
            <a:r>
              <a:rPr lang="el-GR" sz="2800" b="1" dirty="0" smtClean="0"/>
              <a:t>ΕΠΙΤΡΟΠΗ ΔΗΜΟΣΙΑΣ ΥΠΗΡΕΣΙΑΣ (ΕΔΥ)</a:t>
            </a:r>
          </a:p>
          <a:p>
            <a:pPr marL="0" indent="0" algn="ctr" defTabSz="914400">
              <a:spcBef>
                <a:spcPct val="20000"/>
              </a:spcBef>
              <a:spcAft>
                <a:spcPts val="1800"/>
              </a:spcAft>
              <a:buNone/>
            </a:pPr>
            <a:endParaRPr lang="el-GR" sz="2800" b="1" dirty="0" smtClean="0"/>
          </a:p>
          <a:p>
            <a:pPr marL="342900" indent="-342900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 smtClean="0"/>
              <a:t>Η </a:t>
            </a:r>
            <a:r>
              <a:rPr lang="el-GR" sz="2400" b="1" dirty="0"/>
              <a:t>σύσταση της ΕΔΥ προβλέπεται από το </a:t>
            </a:r>
            <a:r>
              <a:rPr lang="el-GR" sz="2400" b="1" dirty="0" smtClean="0"/>
              <a:t>Σύνταγμα.</a:t>
            </a:r>
          </a:p>
          <a:p>
            <a:pPr marL="342900" indent="-342900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 smtClean="0"/>
              <a:t>Ο διορισμός της ΕΔΥ αποτελεί συνταγματικό δικαίωμα του Προέδρου της Δημοκρατίας.</a:t>
            </a:r>
          </a:p>
          <a:p>
            <a:pPr marL="342900" indent="-342900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 err="1" smtClean="0"/>
              <a:t>Διέπεται</a:t>
            </a:r>
            <a:r>
              <a:rPr lang="el-GR" sz="2400" b="1" dirty="0" smtClean="0"/>
              <a:t> από αυστηρά κριτήρια και προϋποθέσεις που καθορίζει το Σύνταγμα.</a:t>
            </a:r>
            <a:endParaRPr lang="el-GR" sz="2400" b="1" dirty="0"/>
          </a:p>
          <a:p>
            <a:pPr marL="342900" indent="-342900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/>
              <a:t>Διασφαλίζεται η ανεξαρτησία της έναντι όλων </a:t>
            </a:r>
            <a:r>
              <a:rPr lang="el-GR" sz="2400" b="1" dirty="0" smtClean="0"/>
              <a:t>των </a:t>
            </a:r>
            <a:r>
              <a:rPr lang="el-GR" sz="2400" b="1" dirty="0"/>
              <a:t>φορέων κρατικής </a:t>
            </a:r>
            <a:r>
              <a:rPr lang="el-GR" sz="2400" b="1" dirty="0" smtClean="0"/>
              <a:t>εξουσίας.</a:t>
            </a:r>
            <a:endParaRPr lang="el-GR" sz="2400" b="1" dirty="0"/>
          </a:p>
          <a:p>
            <a:pPr marL="342900" indent="-342900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/>
              <a:t>Οι αποφάσεις της υπόκεινται μόνο στον ακυρωτικό έλεγχο του </a:t>
            </a:r>
            <a:r>
              <a:rPr lang="el-GR" sz="2400" b="1" dirty="0" err="1"/>
              <a:t>Ανωτάτου</a:t>
            </a:r>
            <a:r>
              <a:rPr lang="el-GR" sz="2400" b="1" dirty="0"/>
              <a:t> </a:t>
            </a:r>
            <a:r>
              <a:rPr lang="el-GR" sz="2400" b="1" dirty="0" smtClean="0"/>
              <a:t>Δικαστηρίου.</a:t>
            </a:r>
            <a:endParaRPr lang="el-GR" sz="2400" b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876596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+mn-lt"/>
              </a:rPr>
              <a:t>ΑΝΕΞΑΡΤΗΣΙΑ ΤΗΣ ΕΔΥ</a:t>
            </a:r>
            <a:endParaRPr lang="el-GR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/>
              <a:t>Εξαετής θητεία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 smtClean="0"/>
              <a:t>Ο </a:t>
            </a:r>
            <a:r>
              <a:rPr lang="el-GR" sz="2400" b="1" dirty="0"/>
              <a:t>Πρόεδρος και τα Μέλη της δεν μπορούν να </a:t>
            </a:r>
            <a:r>
              <a:rPr lang="el-GR" sz="2400" b="1" dirty="0" err="1"/>
              <a:t>παυθούν</a:t>
            </a:r>
            <a:r>
              <a:rPr lang="el-GR" sz="2400" b="1" dirty="0"/>
              <a:t>, παρά μόνο όπως οι Δικαστές του </a:t>
            </a:r>
            <a:r>
              <a:rPr lang="el-GR" sz="2400" b="1" dirty="0" err="1"/>
              <a:t>Ανωτάτου</a:t>
            </a:r>
            <a:r>
              <a:rPr lang="el-GR" sz="2400" b="1" dirty="0"/>
              <a:t> Δικαστηρίου 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/>
              <a:t>Η αντιμισθία χρεώνεται απευθείας στο Πάγιο Ταμείο του Κράτους</a:t>
            </a:r>
          </a:p>
          <a:p>
            <a:pPr marL="342900" indent="-342900" algn="just" defTabSz="914400">
              <a:spcBef>
                <a:spcPct val="20000"/>
              </a:spcBef>
              <a:spcAft>
                <a:spcPts val="1800"/>
              </a:spcAft>
            </a:pPr>
            <a:r>
              <a:rPr lang="el-GR" sz="2400" b="1" dirty="0"/>
              <a:t>Οι απολαβές και οι όροι απασχόλησης δεν μπορούν να μεταβληθούν </a:t>
            </a:r>
            <a:r>
              <a:rPr lang="el-GR" sz="2400" b="1" dirty="0" smtClean="0"/>
              <a:t>δυσμενώς κατά </a:t>
            </a:r>
            <a:r>
              <a:rPr lang="el-GR" sz="2400" b="1" dirty="0"/>
              <a:t>τη διάρκεια της θητείας </a:t>
            </a:r>
          </a:p>
        </p:txBody>
      </p:sp>
    </p:spTree>
    <p:extLst>
      <p:ext uri="{BB962C8B-B14F-4D97-AF65-F5344CB8AC3E}">
        <p14:creationId xmlns:p14="http://schemas.microsoft.com/office/powerpoint/2010/main" val="1851903993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305982" y="177969"/>
            <a:ext cx="230492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56810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endParaRPr kumimoji="0" lang="el-GR" altLang="el-G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r>
              <a:rPr kumimoji="0" lang="el-GR" altLang="el-G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el-GR" alt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0" y="2003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038907" y="296413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59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endParaRPr kumimoji="0" lang="el-GR" altLang="el-G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59163" algn="l"/>
              </a:tabLst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0" y="4181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0" y="5270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0" y="6359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24" name="Group 23"/>
          <p:cNvGrpSpPr/>
          <p:nvPr/>
        </p:nvGrpSpPr>
        <p:grpSpPr>
          <a:xfrm>
            <a:off x="0" y="731442"/>
            <a:ext cx="8748126" cy="6090150"/>
            <a:chOff x="-112049" y="764704"/>
            <a:chExt cx="8748126" cy="6090150"/>
          </a:xfrm>
        </p:grpSpPr>
        <p:graphicFrame>
          <p:nvGraphicFramePr>
            <p:cNvPr id="3" name="Diagram 2"/>
            <p:cNvGraphicFramePr/>
            <p:nvPr>
              <p:extLst>
                <p:ext uri="{D42A27DB-BD31-4B8C-83A1-F6EECF244321}">
                  <p14:modId xmlns:p14="http://schemas.microsoft.com/office/powerpoint/2010/main" val="3977420264"/>
                </p:ext>
              </p:extLst>
            </p:nvPr>
          </p:nvGraphicFramePr>
          <p:xfrm>
            <a:off x="-112049" y="764704"/>
            <a:ext cx="6052201" cy="6090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923928" y="2657224"/>
              <a:ext cx="4644008" cy="85210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Πρώτου Διορισμού &amp; Προαγωγής</a:t>
              </a:r>
              <a:endParaRPr kumimoji="0" lang="el-GR" altLang="el-G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kumimoji="0" lang="el-GR" alt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23"/>
            <p:cNvSpPr>
              <a:spLocks noChangeArrowheads="1"/>
            </p:cNvSpPr>
            <p:nvPr/>
          </p:nvSpPr>
          <p:spPr bwMode="auto">
            <a:xfrm>
              <a:off x="4578598" y="4334463"/>
              <a:ext cx="4042520" cy="71554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Τμηματικής Προαγωγής</a:t>
              </a: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(Προαγωγή μόνο από υπαλλήλους που κατέχουν την πιο κάτω θέση</a:t>
              </a:r>
              <a:r>
                <a:rPr kumimoji="0" lang="el-GR" altLang="el-G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endParaRPr kumimoji="0" lang="el-GR" altLang="el-G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5"/>
            <p:cNvSpPr>
              <a:spLocks noChangeArrowheads="1"/>
            </p:cNvSpPr>
            <p:nvPr/>
          </p:nvSpPr>
          <p:spPr bwMode="auto">
            <a:xfrm>
              <a:off x="4572000" y="5335292"/>
              <a:ext cx="4049118" cy="75800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Τμηματικής Προαγωγής</a:t>
              </a: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(Προαγωγή μόνο</a:t>
              </a:r>
              <a:r>
                <a:rPr kumimoji="0" lang="el-GR" altLang="el-G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kumimoji="0" lang="el-GR" alt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από υπαλλήλους που κατέχουν την πιο κάτω θέση)</a:t>
              </a:r>
              <a:endParaRPr kumimoji="0" lang="el-GR" alt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4819991" y="6262209"/>
              <a:ext cx="3816086" cy="486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l-GR" altLang="el-G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Πρώτου Διορισμού </a:t>
              </a:r>
              <a:br>
                <a: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50" y="101922"/>
            <a:ext cx="7886700" cy="1327383"/>
          </a:xfrm>
        </p:spPr>
        <p:txBody>
          <a:bodyPr>
            <a:normAutofit/>
          </a:bodyPr>
          <a:lstStyle/>
          <a:p>
            <a:pPr lvl="0" algn="ctr"/>
            <a:r>
              <a:rPr kumimoji="0" lang="el-GR" alt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ΥΦΙΣΤΑΜΕΝΗ ΔΟΜΗ </a:t>
            </a:r>
            <a:br>
              <a:rPr kumimoji="0" lang="el-GR" alt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l-GR" alt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ΕΠΙΣΤΗΜΟΝΙΚΩΝ</a:t>
            </a:r>
            <a:r>
              <a:rPr kumimoji="0" lang="el-GR" altLang="el-G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ΘΕΣΕΩΝ</a:t>
            </a:r>
            <a:r>
              <a:rPr kumimoji="0" lang="el-GR" alt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l-GR" alt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031909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397041"/>
            <a:ext cx="6858000" cy="561704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latin typeface="+mn-lt"/>
              </a:rPr>
              <a:t>ΠΛΗΡΩΣΗ ΘΕΣΕΩΝ ΠΡΟΑΓΩΓΗΣ </a:t>
            </a:r>
            <a:br>
              <a:rPr lang="el-GR" sz="2400" b="1" dirty="0" smtClean="0">
                <a:latin typeface="+mn-lt"/>
              </a:rPr>
            </a:br>
            <a:r>
              <a:rPr lang="el-GR" sz="2400" b="1" dirty="0" smtClean="0">
                <a:latin typeface="+mn-lt"/>
              </a:rPr>
              <a:t>- ΥΦΙΣΤΑΜΕΝΕΣ ΡΥΘΜΙΣΕΙΣ</a:t>
            </a:r>
            <a:endParaRPr lang="el-GR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537" y="1268760"/>
            <a:ext cx="8549640" cy="5256583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278520"/>
              </p:ext>
            </p:extLst>
          </p:nvPr>
        </p:nvGraphicFramePr>
        <p:xfrm>
          <a:off x="5910664" y="1947998"/>
          <a:ext cx="2534195" cy="4289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4195">
                  <a:extLst>
                    <a:ext uri="{9D8B030D-6E8A-4147-A177-3AD203B41FA5}">
                      <a16:colId xmlns:a16="http://schemas.microsoft.com/office/drawing/2014/main" val="2155502947"/>
                    </a:ext>
                  </a:extLst>
                </a:gridCol>
              </a:tblGrid>
              <a:tr h="884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ΘΕΣΕΙΣ ΠΡΟΑΓΩΓΗΣ</a:t>
                      </a: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57086"/>
                  </a:ext>
                </a:extLst>
              </a:tr>
              <a:tr h="3404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Οι επιλογές γίνονται από την ΕΔΥ με βάση </a:t>
                      </a: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κριτήρια που καθορίζει ο Νόμος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την </a:t>
                      </a: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ΑΞΙΑ, </a:t>
                      </a:r>
                      <a:endParaRPr lang="en-US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τα </a:t>
                      </a: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ΠΡΟΣΟΝΤΑ </a:t>
                      </a: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την </a:t>
                      </a: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ΑΡΧΑΙΟΤΗΤΑ  </a:t>
                      </a:r>
                      <a:endParaRPr lang="en-US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τη </a:t>
                      </a: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ΣΥΣΤΑΣΗ του ΟΙΚΕΙΟΥ </a:t>
                      </a:r>
                      <a:b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l-G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ΠΡΟΙΣΤΑΜΕΝΟΥ</a:t>
                      </a:r>
                      <a:endParaRPr lang="el-G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/>
                </a:tc>
                <a:extLst>
                  <a:ext uri="{0D108BD9-81ED-4DB2-BD59-A6C34878D82A}">
                    <a16:rowId xmlns:a16="http://schemas.microsoft.com/office/drawing/2014/main" val="1462338728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55433" y="1741613"/>
            <a:ext cx="4892993" cy="4783730"/>
            <a:chOff x="355433" y="1741613"/>
            <a:chExt cx="4892993" cy="4783730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020908701"/>
                </p:ext>
              </p:extLst>
            </p:nvPr>
          </p:nvGraphicFramePr>
          <p:xfrm>
            <a:off x="355433" y="1741613"/>
            <a:ext cx="3328348" cy="478373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808523" y="2945195"/>
              <a:ext cx="2439903" cy="113631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Πρώτου Διορισμού και Προαγωγής</a:t>
              </a:r>
              <a:endParaRPr lang="el-GR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eaLnBrk="0" fontAlgn="base" hangingPunct="0"/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589965" y="6110067"/>
              <a:ext cx="1577659" cy="3824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1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960778" y="4391526"/>
              <a:ext cx="2287648" cy="6874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68580" tIns="81000" rIns="68580" bIns="3429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Τμηματικής Προαγωγής</a:t>
              </a:r>
              <a:endParaRPr lang="el-GR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eaLnBrk="0" fontAlgn="base" hangingPunct="0"/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(Προαγωγή μόνο από υπαλλήλους που κατέχουν την πιο κάτω θέση)</a:t>
              </a:r>
              <a:endParaRPr lang="el-GR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185532" y="5234019"/>
              <a:ext cx="2062894" cy="6874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68580" tIns="81000" rIns="68580" bIns="3429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Τμηματικής Προαγωγής</a:t>
              </a:r>
              <a:endParaRPr lang="el-GR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eaLnBrk="0" fontAlgn="base" hangingPunct="0"/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(Προαγωγή μόνο από υπαλλήλους που κατέχουν την πιο κάτω θέση)</a:t>
              </a:r>
              <a:endParaRPr lang="el-GR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0766393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359135"/>
            <a:ext cx="6858000" cy="561704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latin typeface="+mn-lt"/>
              </a:rPr>
              <a:t>ΠΛΗΡΩΣΗ ΜΕΣΟΔΙΕΥΘΥΝΤΙΚΩΝ ΘΕΣΕΩΝ</a:t>
            </a:r>
            <a:br>
              <a:rPr lang="el-GR" sz="2400" b="1" dirty="0" smtClean="0">
                <a:latin typeface="+mn-lt"/>
              </a:rPr>
            </a:br>
            <a:r>
              <a:rPr lang="el-GR" sz="2400" b="1" dirty="0">
                <a:latin typeface="+mn-lt"/>
              </a:rPr>
              <a:t>- </a:t>
            </a:r>
            <a:r>
              <a:rPr lang="el-GR" sz="2400" b="1" dirty="0" smtClean="0">
                <a:latin typeface="+mn-lt"/>
              </a:rPr>
              <a:t>ΥΦΙΣΤΑΜΕΝΕΣ ΡΥΘΜΙΣΕΙΣ</a:t>
            </a:r>
            <a:endParaRPr lang="el-GR" sz="2400" b="1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912999"/>
              </p:ext>
            </p:extLst>
          </p:nvPr>
        </p:nvGraphicFramePr>
        <p:xfrm>
          <a:off x="5796136" y="1628800"/>
          <a:ext cx="2815046" cy="5011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5046">
                  <a:extLst>
                    <a:ext uri="{9D8B030D-6E8A-4147-A177-3AD203B41FA5}">
                      <a16:colId xmlns:a16="http://schemas.microsoft.com/office/drawing/2014/main" val="4278407313"/>
                    </a:ext>
                  </a:extLst>
                </a:gridCol>
              </a:tblGrid>
              <a:tr h="742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l-GR" sz="1200" dirty="0" smtClean="0">
                        <a:effectLst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ΜΕΣΟΔΙΕΥΘΥΝΤΙΚΕΣ ΘΕΣΕΙΣ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l-GR" sz="1200" baseline="0" dirty="0" smtClean="0">
                          <a:effectLst/>
                        </a:rPr>
                        <a:t> 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4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84624"/>
                  </a:ext>
                </a:extLst>
              </a:tr>
              <a:tr h="4207534"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lang="el-GR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Οι θέσεις προκηρύσσονται από την ΕΔΥ</a:t>
                      </a:r>
                      <a:endParaRPr lang="el-G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l-GR" sz="1200" dirty="0" smtClean="0">
                          <a:effectLst/>
                        </a:rPr>
                        <a:t>Όλες </a:t>
                      </a:r>
                      <a:r>
                        <a:rPr lang="el-GR" sz="1200" dirty="0">
                          <a:effectLst/>
                        </a:rPr>
                        <a:t>οι αιτήσεις παραπέμπονται σε</a:t>
                      </a:r>
                      <a:br>
                        <a:rPr lang="el-GR" sz="1200" dirty="0">
                          <a:effectLst/>
                        </a:rPr>
                      </a:br>
                      <a:r>
                        <a:rPr lang="el-GR" sz="1200" dirty="0">
                          <a:effectLst/>
                        </a:rPr>
                        <a:t>Συμβουλευτική Επιτροπή στο οικείο Τμήμα.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l-GR" sz="1200" dirty="0">
                          <a:effectLst/>
                        </a:rPr>
                        <a:t>Γραπτή ή προφορική  εξέταση ή και τις δύο.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l-GR" sz="1200" dirty="0">
                          <a:effectLst/>
                        </a:rPr>
                        <a:t>Αν γίνει γραπτή εξέταση,  της αποδίδεται υποχρεωτική βαρύτητα τουλάχιστον 80%.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l-GR" sz="1200" dirty="0">
                          <a:effectLst/>
                        </a:rPr>
                        <a:t>Συστήνονται υποψήφιοι σε τετραπλάσιο αριθμό  των κενών θέσεων  (τριπλάσιο αν έγινε μόνο  γραπτή εξέταση).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l-GR" sz="1200" dirty="0">
                          <a:effectLst/>
                        </a:rPr>
                        <a:t>Η ΕΔΥ επιλέγει, αφού  δεχθεί τους υποψήφιους  και σε προφορική  συνέντευξη.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4" marB="0"/>
                </a:tc>
                <a:extLst>
                  <a:ext uri="{0D108BD9-81ED-4DB2-BD59-A6C34878D82A}">
                    <a16:rowId xmlns:a16="http://schemas.microsoft.com/office/drawing/2014/main" val="3257127399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249128" y="1555714"/>
            <a:ext cx="5018796" cy="4903753"/>
            <a:chOff x="249128" y="1555714"/>
            <a:chExt cx="5018796" cy="4903753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1195074176"/>
                </p:ext>
              </p:extLst>
            </p:nvPr>
          </p:nvGraphicFramePr>
          <p:xfrm>
            <a:off x="249128" y="1555714"/>
            <a:ext cx="3328348" cy="49037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05333" y="2780928"/>
              <a:ext cx="2662591" cy="99157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Πρώτου Διορισμού και Προαγωγής</a:t>
              </a:r>
              <a:endParaRPr lang="el-GR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eaLnBrk="0" fontAlgn="base" hangingPunct="0"/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(Υποψήφιοι όσοι υποβάλουν αίτηση, δημόσιοι υπάλληλοι και μη, νοουμένου ότι ικανοποιούν τις απαιτήσεις του Σχεδίου Υπηρεσίας)</a:t>
              </a:r>
              <a:endParaRPr lang="el-GR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79603" y="5970995"/>
              <a:ext cx="1788321" cy="3920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37CB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Πρώτου Διορισμού </a:t>
              </a:r>
              <a:endParaRPr lang="el-GR" sz="11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013029" y="4229897"/>
              <a:ext cx="2254895" cy="6874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68580" tIns="81000" rIns="68580" bIns="3429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Τμηματικής Προαγωγής</a:t>
              </a:r>
              <a:endParaRPr lang="el-GR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eaLnBrk="0" fontAlgn="base" hangingPunct="0"/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(Προαγωγή μόνο από υπαλλήλους που κατέχουν την πιο κάτω θέση)</a:t>
              </a:r>
              <a:endParaRPr lang="el-GR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31840" y="5157192"/>
              <a:ext cx="2136084" cy="71738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68580" tIns="81000" rIns="68580" bIns="3429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/>
              <a:r>
                <a:rPr lang="el-GR" sz="11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Τμηματικής Προαγωγής        </a:t>
              </a:r>
              <a:r>
                <a:rPr lang="el-GR" sz="11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(Προαγωγή μόνο από υπαλλήλους που κατέχουν την πιο κάτω θέση)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468500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</TotalTime>
  <Words>2269</Words>
  <Application>Microsoft Office PowerPoint</Application>
  <PresentationFormat>On-screen Show (4:3)</PresentationFormat>
  <Paragraphs>486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Επιτροπη Δημοσιασ Υπηρεσιασ</vt:lpstr>
      <vt:lpstr>ΑΡΜΟΔΙΟΤΗΤΕΣ ΕΔΥ  (ΚΑΘΟΡΙΖΟΝΤΑΙ ΑΠΟ ΤΟ ΣΥΝΤΑΓΜΑ) </vt:lpstr>
      <vt:lpstr>PowerPoint Presentation</vt:lpstr>
      <vt:lpstr>ΑΝΕΞΑΡΤΗΣΙΑ ΤΗΣ ΕΔΥ</vt:lpstr>
      <vt:lpstr>ΥΦΙΣΤΑΜΕΝΗ ΔΟΜΗ  ΕΠΙΣΤΗΜΟΝΙΚΩΝ ΘΕΣΕΩΝ </vt:lpstr>
      <vt:lpstr>ΠΛΗΡΩΣΗ ΘΕΣΕΩΝ ΠΡΟΑΓΩΓΗΣ  - ΥΦΙΣΤΑΜΕΝΕΣ ΡΥΘΜΙΣΕΙΣ</vt:lpstr>
      <vt:lpstr>ΠΛΗΡΩΣΗ ΜΕΣΟΔΙΕΥΘΥΝΤΙΚΩΝ ΘΕΣΕΩΝ - ΥΦΙΣΤΑΜΕΝΕΣ ΡΥΘΜΙΣΕΙΣ</vt:lpstr>
      <vt:lpstr>ΠΛΗΡΩΣΗ ΘΕΣΕΩΝ ΓΕΝΙΚΩΝ ΔΙΕΥΘΥΝΤΩΝ                                                   / ΔΙΕΥΘΥΝΤΩΝ ΤΜΗΜΑΤΩΝ - ΥΦΙΣΤΑΜΕΝΕΣ ΡΥΘΜΙΣΕΙΣ</vt:lpstr>
      <vt:lpstr>ΠΛΗΡΩΣΗ ΘΕΣΕΩΝ ΕΙΣΔΟΧΗΣ - ΥΦΙΣΤΑΜΕΝΕΣ ΡΥΘΜΙΣΕΙΣ</vt:lpstr>
      <vt:lpstr>PowerPoint Presentation</vt:lpstr>
      <vt:lpstr>ΜΕΛΕΤΗ ΑΠΟ ΕΜΠΕΙΡΟΓΝΩΜΟΝΕΣ</vt:lpstr>
      <vt:lpstr>ΕΙΣΗΓΗΣΕΙΣ ΕΜΠΕΙΡΟΓΝΩΜΟΝΩΝ</vt:lpstr>
      <vt:lpstr>ΠΡΟΤΕΙΝΟΜΕΝΗ ΔΟΜΗ ΘΕΣΕΩΝ</vt:lpstr>
      <vt:lpstr>Επιστημονικές θέσεις Υφιστάμενη Δομή            -          Προτεινόμενη Δομή</vt:lpstr>
      <vt:lpstr>ΓΡΑΠΤΕΣ ΕΞΕΤΑΣΕΙΣ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ΠΡΟΤΕΙΝΟΜΕΝΕΣ ΡΥΘΜΙΣΕΙΣ ΜΟΡΙΟΔΟΤΗΣΗ ΓΙΑ ΤΗΝ ΠΛΗΡΩΣΗ ΘΕΣΕΩΝ ΣΤΗ ΔΗΜΟΣΙΑ ΥΠΗΡΕΣΙΑ </vt:lpstr>
      <vt:lpstr>PowerPoint Presentation</vt:lpstr>
      <vt:lpstr>Ευχαριστώ  για την προσοχή σας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Αριθμός θεμάτων που εξετάστηκαν κατά τα έτη 2011 – 2015</dc:title>
  <dc:creator>mtsangaridou</dc:creator>
  <cp:lastModifiedBy>Loukia Mavridou</cp:lastModifiedBy>
  <cp:revision>126</cp:revision>
  <cp:lastPrinted>2017-11-07T09:42:41Z</cp:lastPrinted>
  <dcterms:created xsi:type="dcterms:W3CDTF">2016-07-18T06:34:05Z</dcterms:created>
  <dcterms:modified xsi:type="dcterms:W3CDTF">2017-11-07T09:42:56Z</dcterms:modified>
</cp:coreProperties>
</file>